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8" r:id="rId2"/>
    <p:sldId id="256" r:id="rId3"/>
    <p:sldId id="263" r:id="rId4"/>
    <p:sldId id="272" r:id="rId5"/>
    <p:sldId id="295" r:id="rId6"/>
    <p:sldId id="296" r:id="rId7"/>
    <p:sldId id="277" r:id="rId8"/>
    <p:sldId id="291" r:id="rId9"/>
    <p:sldId id="297" r:id="rId10"/>
    <p:sldId id="298" r:id="rId11"/>
    <p:sldId id="300" r:id="rId12"/>
    <p:sldId id="299" r:id="rId13"/>
    <p:sldId id="301" r:id="rId14"/>
    <p:sldId id="302" r:id="rId15"/>
    <p:sldId id="303" r:id="rId16"/>
    <p:sldId id="304" r:id="rId17"/>
    <p:sldId id="305" r:id="rId18"/>
    <p:sldId id="309" r:id="rId19"/>
    <p:sldId id="306" r:id="rId20"/>
    <p:sldId id="307" r:id="rId21"/>
    <p:sldId id="308" r:id="rId22"/>
    <p:sldId id="313" r:id="rId23"/>
    <p:sldId id="311" r:id="rId24"/>
    <p:sldId id="316" r:id="rId25"/>
    <p:sldId id="314" r:id="rId26"/>
    <p:sldId id="315" r:id="rId27"/>
    <p:sldId id="317" r:id="rId28"/>
    <p:sldId id="318" r:id="rId29"/>
    <p:sldId id="319" r:id="rId30"/>
    <p:sldId id="320" r:id="rId31"/>
    <p:sldId id="322" r:id="rId32"/>
    <p:sldId id="321" r:id="rId33"/>
    <p:sldId id="323" r:id="rId34"/>
    <p:sldId id="326" r:id="rId35"/>
    <p:sldId id="324" r:id="rId36"/>
    <p:sldId id="325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8" autoAdjust="0"/>
    <p:restoredTop sz="93552" autoAdjust="0"/>
  </p:normalViewPr>
  <p:slideViewPr>
    <p:cSldViewPr snapToGrid="0">
      <p:cViewPr varScale="1">
        <p:scale>
          <a:sx n="72" d="100"/>
          <a:sy n="72" d="100"/>
        </p:scale>
        <p:origin x="6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10" Type="http://schemas.openxmlformats.org/officeDocument/2006/relationships/image" Target="../media/image60.wmf"/><Relationship Id="rId4" Type="http://schemas.openxmlformats.org/officeDocument/2006/relationships/image" Target="../media/image54.wmf"/><Relationship Id="rId9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8.wmf"/><Relationship Id="rId4" Type="http://schemas.openxmlformats.org/officeDocument/2006/relationships/image" Target="../media/image64.wmf"/><Relationship Id="rId9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5" Type="http://schemas.openxmlformats.org/officeDocument/2006/relationships/image" Target="../media/image95.wmf"/><Relationship Id="rId10" Type="http://schemas.openxmlformats.org/officeDocument/2006/relationships/image" Target="../media/image100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9ED9-D0A8-41B2-85BA-A1F0048178F3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7D73D-F04D-4591-8EF3-276351BD8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0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0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6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8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05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62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00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在同一个域上效果应该会好，但测试时出现没见过的类怎么办。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16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04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84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这一步对刷分至关重要，但不够公平，有作弊之嫌。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52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3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89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45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12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16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70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都可以看成先定义一种距离，得到一个鲁棒优化问题，再使用对抗的方法求解。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64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48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当类相同时</a:t>
            </a:r>
            <a:r>
              <a:rPr lang="en-US" altLang="zh-CN" dirty="0"/>
              <a:t>MDD</a:t>
            </a:r>
            <a:r>
              <a:rPr lang="zh-CN" altLang="en-US" dirty="0"/>
              <a:t>，能实现更精细的类类对齐。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12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不知道有没有理论支持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54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2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15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157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982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28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16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655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55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: </a:t>
            </a:r>
            <a:r>
              <a:rPr lang="zh-CN" altLang="en-US" dirty="0"/>
              <a:t>学习如何对每一个元任务分类。 测试时给定一个元任务进行分类。如果把将样本分类叫作学习的话： </a:t>
            </a:r>
            <a:r>
              <a:rPr lang="en-US" altLang="zh-CN" dirty="0"/>
              <a:t>learning 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93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  <a:r>
              <a:rPr lang="en-US" altLang="zh-CN" dirty="0"/>
              <a:t>: </a:t>
            </a:r>
            <a:r>
              <a:rPr lang="zh-CN" altLang="en-US" dirty="0"/>
              <a:t>学习如何对每一个元任务分类。 测试时给定一个元任务进行分类。如果把将样本分类叫作学习的话： </a:t>
            </a:r>
            <a:r>
              <a:rPr lang="en-US" altLang="zh-CN" dirty="0"/>
              <a:t>learning 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99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9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实际上是学一个好的距离来构建最近邻分类器。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1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52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D73D-F04D-4591-8EF3-276351BD83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3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C3362-05C2-479D-97DD-93EADBE4C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0850B7-537E-4AA0-BA26-21A4230A5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AFA66-7967-47E8-8868-972EF3C3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74B4-3BC6-4791-B594-73F8C9496FF0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6DE38-6EB9-492B-BFE3-434CE51C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E8991-04A5-4FD1-941C-CD93608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EC9B-FB27-455E-881E-6689EC2C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49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649DB-91BF-4266-A4AC-04C6FC85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3B0B2-7739-495E-8F68-D9B19F2BE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08167-27CA-47B3-A9D3-20093459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74B4-3BC6-4791-B594-73F8C9496FF0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2F71D-2DE4-45A8-A208-6F485434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9A856-8831-466A-864E-87D37AD6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BEC9B-FB27-455E-881E-6689EC2C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5FD847-2F0B-4A18-911A-E9A4656E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453D1-F367-4450-B3C2-229BF616C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11759-A67D-4B0C-AC84-37848BE7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A74B4-3BC6-4791-B594-73F8C9496FF0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4228B-7FBF-4FC4-B07A-B7FB65D7A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976DB-06E2-4742-B216-3D54C3E62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BEC9B-FB27-455E-881E-6689EC2C2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51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3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19.bin"/><Relationship Id="rId5" Type="http://schemas.openxmlformats.org/officeDocument/2006/relationships/image" Target="../media/image36.wmf"/><Relationship Id="rId10" Type="http://schemas.openxmlformats.org/officeDocument/2006/relationships/image" Target="../media/image38.w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46.png"/><Relationship Id="rId5" Type="http://schemas.openxmlformats.org/officeDocument/2006/relationships/image" Target="../media/image42.wmf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5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33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59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image" Target="../media/image60.wmf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58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68.wmf"/><Relationship Id="rId18" Type="http://schemas.openxmlformats.org/officeDocument/2006/relationships/oleObject" Target="../embeddings/oleObject50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0.wmf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4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77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20" Type="http://schemas.openxmlformats.org/officeDocument/2006/relationships/image" Target="../media/image78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59.bin"/><Relationship Id="rId4" Type="http://schemas.openxmlformats.org/officeDocument/2006/relationships/image" Target="../media/image79.png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7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80.wmf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60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oleObject" Target="../embeddings/oleObject67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5.wmf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84.wmf"/><Relationship Id="rId15" Type="http://schemas.openxmlformats.org/officeDocument/2006/relationships/image" Target="../media/image90.png"/><Relationship Id="rId10" Type="http://schemas.openxmlformats.org/officeDocument/2006/relationships/image" Target="../media/image86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88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97.wmf"/><Relationship Id="rId26" Type="http://schemas.openxmlformats.org/officeDocument/2006/relationships/image" Target="../media/image101.wmf"/><Relationship Id="rId3" Type="http://schemas.openxmlformats.org/officeDocument/2006/relationships/notesSlide" Target="../notesSlides/notesSlide28.xml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94.wmf"/><Relationship Id="rId17" Type="http://schemas.openxmlformats.org/officeDocument/2006/relationships/oleObject" Target="../embeddings/oleObject74.bin"/><Relationship Id="rId25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0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9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02.png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95.wmf"/><Relationship Id="rId22" Type="http://schemas.openxmlformats.org/officeDocument/2006/relationships/image" Target="../media/image9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oleObject" Target="../embeddings/oleObject85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08.wmf"/><Relationship Id="rId4" Type="http://schemas.openxmlformats.org/officeDocument/2006/relationships/image" Target="../media/image111.png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11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image" Target="../media/image115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16.wmf"/><Relationship Id="rId10" Type="http://schemas.openxmlformats.org/officeDocument/2006/relationships/image" Target="../media/image114.wmf"/><Relationship Id="rId4" Type="http://schemas.openxmlformats.org/officeDocument/2006/relationships/image" Target="../media/image111.png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6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7.png"/><Relationship Id="rId9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07EBC5E-8DC8-4EA3-9807-81C43F75D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模型类比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DBF526-B2D0-4948-AC8E-AFF7C5BF2790}"/>
              </a:ext>
            </a:extLst>
          </p:cNvPr>
          <p:cNvSpPr/>
          <p:nvPr/>
        </p:nvSpPr>
        <p:spPr>
          <a:xfrm>
            <a:off x="463826" y="1349879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GNN</a:t>
            </a:r>
            <a:r>
              <a:rPr lang="zh-CN" altLang="en-US" dirty="0">
                <a:cs typeface="+mn-ea"/>
                <a:sym typeface="+mn-lt"/>
              </a:rPr>
              <a:t>：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00B3FC5-C456-4849-96CA-98F02D07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1" y="4104840"/>
            <a:ext cx="5704274" cy="2200933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C0C0BBE-C01B-4D45-9515-FDF069722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02226"/>
              </p:ext>
            </p:extLst>
          </p:nvPr>
        </p:nvGraphicFramePr>
        <p:xfrm>
          <a:off x="6031259" y="1675575"/>
          <a:ext cx="506095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5" name="Equation" r:id="rId5" imgW="2971800" imgH="457200" progId="Equation.DSMT4">
                  <p:embed/>
                </p:oleObj>
              </mc:Choice>
              <mc:Fallback>
                <p:oleObj name="Equation" r:id="rId5" imgW="2971800" imgH="4572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2A56C1B-3862-4DE1-BA44-F0E52F12C0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259" y="1675575"/>
                        <a:ext cx="5060950" cy="785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4DA6B61-EB79-45FA-9A95-E932C2C863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51121"/>
              </p:ext>
            </p:extLst>
          </p:nvPr>
        </p:nvGraphicFramePr>
        <p:xfrm>
          <a:off x="7225200" y="2626079"/>
          <a:ext cx="20764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6" name="Equation" r:id="rId7" imgW="1218960" imgH="279360" progId="Equation.DSMT4">
                  <p:embed/>
                </p:oleObj>
              </mc:Choice>
              <mc:Fallback>
                <p:oleObj name="Equation" r:id="rId7" imgW="1218960" imgH="2793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C0C0BBE-C01B-4D45-9515-FDF069722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200" y="2626079"/>
                        <a:ext cx="2076450" cy="479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696F732-5B86-40D8-926C-FCE593EBD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219468"/>
              </p:ext>
            </p:extLst>
          </p:nvPr>
        </p:nvGraphicFramePr>
        <p:xfrm>
          <a:off x="6219518" y="3321347"/>
          <a:ext cx="40878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7" name="Equation" r:id="rId9" imgW="2400120" imgH="304560" progId="Equation.DSMT4">
                  <p:embed/>
                </p:oleObj>
              </mc:Choice>
              <mc:Fallback>
                <p:oleObj name="Equation" r:id="rId9" imgW="2400120" imgH="3045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C0C0BBE-C01B-4D45-9515-FDF069722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518" y="3321347"/>
                        <a:ext cx="4087813" cy="523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D5C01B7E-68D8-439D-8C32-3BDF484D6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081" y="1719211"/>
            <a:ext cx="3867010" cy="242728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0BDBB71-9000-4E20-825A-260F109EEB23}"/>
              </a:ext>
            </a:extLst>
          </p:cNvPr>
          <p:cNvSpPr/>
          <p:nvPr/>
        </p:nvSpPr>
        <p:spPr>
          <a:xfrm>
            <a:off x="6015477" y="4801419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用图神经网络的信息传播机制，来试图强化分类效果</a:t>
            </a: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046D9D06-662D-48D5-9C1F-C6B3A6ED3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992246"/>
              </p:ext>
            </p:extLst>
          </p:nvPr>
        </p:nvGraphicFramePr>
        <p:xfrm>
          <a:off x="7225200" y="4061065"/>
          <a:ext cx="20764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68" name="Equation" r:id="rId12" imgW="1218960" imgH="253800" progId="Equation.DSMT4">
                  <p:embed/>
                </p:oleObj>
              </mc:Choice>
              <mc:Fallback>
                <p:oleObj name="Equation" r:id="rId12" imgW="1218960" imgH="2538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F696F732-5B86-40D8-926C-FCE593EBDC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200" y="4061065"/>
                        <a:ext cx="2076450" cy="436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66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模型类比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DBF526-B2D0-4948-AC8E-AFF7C5BF2790}"/>
              </a:ext>
            </a:extLst>
          </p:cNvPr>
          <p:cNvSpPr/>
          <p:nvPr/>
        </p:nvSpPr>
        <p:spPr>
          <a:xfrm>
            <a:off x="463826" y="1349879"/>
            <a:ext cx="442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FEAT</a:t>
            </a:r>
            <a:r>
              <a:rPr lang="zh-CN" altLang="en-US" dirty="0">
                <a:cs typeface="+mn-ea"/>
                <a:sym typeface="+mn-lt"/>
              </a:rPr>
              <a:t>：在特征与当前元任务间建立联系。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87A71AA-20AD-43E3-9C3B-B7360EFAD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2" y="1900230"/>
            <a:ext cx="6570716" cy="2981735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501111C-9415-492B-9107-7BBBF83BF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223341"/>
              </p:ext>
            </p:extLst>
          </p:nvPr>
        </p:nvGraphicFramePr>
        <p:xfrm>
          <a:off x="1227830" y="4806161"/>
          <a:ext cx="43688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4" name="Equation" r:id="rId5" imgW="2565360" imgH="609480" progId="Equation.DSMT4">
                  <p:embed/>
                </p:oleObj>
              </mc:Choice>
              <mc:Fallback>
                <p:oleObj name="Equation" r:id="rId5" imgW="2565360" imgH="609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046D9D06-662D-48D5-9C1F-C6B3A6ED36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830" y="4806161"/>
                        <a:ext cx="4368800" cy="1047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F96F0CAD-DF73-400B-ACE2-767E169AC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387" y="1730310"/>
            <a:ext cx="4272674" cy="42507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F07A699-C2D1-467E-AF5A-022DBBA1CF36}"/>
              </a:ext>
            </a:extLst>
          </p:cNvPr>
          <p:cNvSpPr txBox="1"/>
          <p:nvPr/>
        </p:nvSpPr>
        <p:spPr>
          <a:xfrm>
            <a:off x="529976" y="598101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或者用</a:t>
            </a:r>
            <a:r>
              <a:rPr lang="en-US" altLang="zh-CN" dirty="0">
                <a:cs typeface="+mn-ea"/>
                <a:sym typeface="+mn-lt"/>
              </a:rPr>
              <a:t>GCN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Transformer</a:t>
            </a:r>
            <a:r>
              <a:rPr lang="zh-CN" altLang="en-US" dirty="0">
                <a:cs typeface="+mn-ea"/>
                <a:sym typeface="+mn-lt"/>
              </a:rPr>
              <a:t>建立联系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66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结果对比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6179BD3-8357-4449-8500-339ADA4E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45" y="1356709"/>
            <a:ext cx="6931624" cy="2376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60CB01-D24C-43AA-B3AF-CD298913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258" y="3732816"/>
            <a:ext cx="6853798" cy="23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41D1CF3-FE3D-41FE-8C55-5621E45A0B14}"/>
              </a:ext>
            </a:extLst>
          </p:cNvPr>
          <p:cNvSpPr/>
          <p:nvPr/>
        </p:nvSpPr>
        <p:spPr>
          <a:xfrm>
            <a:off x="463826" y="1452159"/>
            <a:ext cx="7058407" cy="874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除了</a:t>
            </a:r>
            <a:r>
              <a:rPr lang="en-US" altLang="zh-CN" dirty="0">
                <a:cs typeface="+mn-ea"/>
                <a:sym typeface="+mn-lt"/>
              </a:rPr>
              <a:t>FEAT</a:t>
            </a:r>
            <a:r>
              <a:rPr lang="zh-CN" altLang="en-US" dirty="0">
                <a:cs typeface="+mn-ea"/>
                <a:sym typeface="+mn-lt"/>
              </a:rPr>
              <a:t>都是基于距离计算方式的修改；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cs typeface="+mn-ea"/>
                <a:sym typeface="+mn-lt"/>
              </a:rPr>
              <a:t>FEAT</a:t>
            </a:r>
            <a:r>
              <a:rPr lang="zh-CN" altLang="en-US" dirty="0">
                <a:cs typeface="+mn-ea"/>
                <a:sym typeface="+mn-lt"/>
              </a:rPr>
              <a:t>计算最终特征时要用到一个</a:t>
            </a:r>
            <a:r>
              <a:rPr lang="en-US" altLang="zh-CN" dirty="0">
                <a:cs typeface="+mn-ea"/>
                <a:sym typeface="+mn-lt"/>
              </a:rPr>
              <a:t>meta-task</a:t>
            </a:r>
            <a:r>
              <a:rPr lang="zh-CN" altLang="en-US" dirty="0">
                <a:cs typeface="+mn-ea"/>
                <a:sym typeface="+mn-lt"/>
              </a:rPr>
              <a:t>中支撑集上的数据；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7D7F1C-FD22-49F4-ABFD-F17DE2E25FB4}"/>
              </a:ext>
            </a:extLst>
          </p:cNvPr>
          <p:cNvSpPr/>
          <p:nvPr/>
        </p:nvSpPr>
        <p:spPr>
          <a:xfrm>
            <a:off x="463825" y="3161755"/>
            <a:ext cx="8379217" cy="874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华为赛题规定了只提交特征提取器，并且以单张图片输入的方式计算特征；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规定测试时使用的距离计算方式为欧氏距离。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F42219-F7B6-477A-A5E8-E67E6794B834}"/>
              </a:ext>
            </a:extLst>
          </p:cNvPr>
          <p:cNvSpPr/>
          <p:nvPr/>
        </p:nvSpPr>
        <p:spPr>
          <a:xfrm>
            <a:off x="463825" y="2654628"/>
            <a:ext cx="761747" cy="499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问题 </a:t>
            </a:r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A0CC1F-D467-4EC1-9B98-E340EFE74728}"/>
              </a:ext>
            </a:extLst>
          </p:cNvPr>
          <p:cNvSpPr txBox="1"/>
          <p:nvPr/>
        </p:nvSpPr>
        <p:spPr>
          <a:xfrm>
            <a:off x="463825" y="4360129"/>
            <a:ext cx="7925573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所以只能从特征提取网络本身和训练策略两方面去改进，以生成更好的特征</a:t>
            </a:r>
          </a:p>
        </p:txBody>
      </p:sp>
    </p:spTree>
    <p:extLst>
      <p:ext uri="{BB962C8B-B14F-4D97-AF65-F5344CB8AC3E}">
        <p14:creationId xmlns:p14="http://schemas.microsoft.com/office/powerpoint/2010/main" val="254884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621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Loss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的改进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93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W/B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41D1CF3-FE3D-41FE-8C55-5621E45A0B14}"/>
              </a:ext>
            </a:extLst>
          </p:cNvPr>
          <p:cNvSpPr/>
          <p:nvPr/>
        </p:nvSpPr>
        <p:spPr>
          <a:xfrm>
            <a:off x="463826" y="1452159"/>
            <a:ext cx="8520281" cy="458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目的：加强支撑集上的聚簇效果。减小组内差</a:t>
            </a:r>
            <a:r>
              <a:rPr lang="en-US" altLang="zh-CN" i="1" dirty="0">
                <a:cs typeface="+mn-ea"/>
                <a:sym typeface="+mn-lt"/>
              </a:rPr>
              <a:t>W</a:t>
            </a:r>
            <a:r>
              <a:rPr lang="zh-CN" altLang="en-US" dirty="0">
                <a:cs typeface="+mn-ea"/>
                <a:sym typeface="+mn-lt"/>
              </a:rPr>
              <a:t>，增大组间差</a:t>
            </a:r>
            <a:r>
              <a:rPr lang="en-US" altLang="zh-CN" i="1" dirty="0">
                <a:cs typeface="+mn-ea"/>
                <a:sym typeface="+mn-lt"/>
              </a:rPr>
              <a:t>B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Fisher</a:t>
            </a:r>
            <a:r>
              <a:rPr lang="zh-CN" altLang="en-US" dirty="0">
                <a:cs typeface="+mn-ea"/>
                <a:sym typeface="+mn-lt"/>
              </a:rPr>
              <a:t>判别）。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20A7676-A304-4F21-8A71-23B290621B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934419"/>
              </p:ext>
            </p:extLst>
          </p:nvPr>
        </p:nvGraphicFramePr>
        <p:xfrm>
          <a:off x="1127919" y="2151856"/>
          <a:ext cx="30083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0" name="Equation" r:id="rId4" imgW="1765080" imgH="457200" progId="Equation.DSMT4">
                  <p:embed/>
                </p:oleObj>
              </mc:Choice>
              <mc:Fallback>
                <p:oleObj name="Equation" r:id="rId4" imgW="1765080" imgH="4572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501111C-9415-492B-9107-7BBBF83BFE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919" y="2151856"/>
                        <a:ext cx="3008312" cy="785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78B763A-C445-438A-B448-5023F3EBF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330287"/>
              </p:ext>
            </p:extLst>
          </p:nvPr>
        </p:nvGraphicFramePr>
        <p:xfrm>
          <a:off x="4474151" y="2151856"/>
          <a:ext cx="34639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1" name="Equation" r:id="rId6" imgW="2031840" imgH="431640" progId="Equation.DSMT4">
                  <p:embed/>
                </p:oleObj>
              </mc:Choice>
              <mc:Fallback>
                <p:oleObj name="Equation" r:id="rId6" imgW="2031840" imgH="4316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20A7676-A304-4F21-8A71-23B290621B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4151" y="2151856"/>
                        <a:ext cx="3463925" cy="741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D7DE0EF-CBC5-492E-9A5E-429E8255E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642275"/>
              </p:ext>
            </p:extLst>
          </p:nvPr>
        </p:nvGraphicFramePr>
        <p:xfrm>
          <a:off x="8275996" y="2185193"/>
          <a:ext cx="1360488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2" name="Equation" r:id="rId8" imgW="799920" imgH="393480" progId="Equation.DSMT4">
                  <p:embed/>
                </p:oleObj>
              </mc:Choice>
              <mc:Fallback>
                <p:oleObj name="Equation" r:id="rId8" imgW="79992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20A7676-A304-4F21-8A71-23B290621B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996" y="2185193"/>
                        <a:ext cx="1360488" cy="674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C670E575-790E-403C-ABB6-EB563F40A4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4840" y="3220143"/>
            <a:ext cx="6186000" cy="337656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479B812-D68A-4EB8-927C-DE0F14CE7BB1}"/>
              </a:ext>
            </a:extLst>
          </p:cNvPr>
          <p:cNvSpPr/>
          <p:nvPr/>
        </p:nvSpPr>
        <p:spPr>
          <a:xfrm>
            <a:off x="463826" y="3022724"/>
            <a:ext cx="2262158" cy="458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人脸识别中的应用：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96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Margin-</a:t>
            </a:r>
            <a:r>
              <a:rPr lang="en-US" altLang="zh-CN" sz="3600" dirty="0" err="1">
                <a:latin typeface="+mn-lt"/>
                <a:ea typeface="+mn-ea"/>
                <a:cs typeface="+mn-ea"/>
                <a:sym typeface="+mn-lt"/>
              </a:rPr>
              <a:t>Softmax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41D1CF3-FE3D-41FE-8C55-5621E45A0B14}"/>
              </a:ext>
            </a:extLst>
          </p:cNvPr>
          <p:cNvSpPr/>
          <p:nvPr/>
        </p:nvSpPr>
        <p:spPr>
          <a:xfrm>
            <a:off x="463826" y="1452159"/>
            <a:ext cx="1693733" cy="458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Naive-margin</a:t>
            </a:r>
            <a:r>
              <a:rPr lang="zh-CN" altLang="en-US" dirty="0">
                <a:cs typeface="+mn-ea"/>
                <a:sym typeface="+mn-lt"/>
              </a:rPr>
              <a:t>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AE50C0F-59CE-44DA-922A-0E54D3C22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329133"/>
              </p:ext>
            </p:extLst>
          </p:nvPr>
        </p:nvGraphicFramePr>
        <p:xfrm>
          <a:off x="917796" y="2063750"/>
          <a:ext cx="475932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5" name="Equation" r:id="rId4" imgW="2793960" imgH="558720" progId="Equation.DSMT4">
                  <p:embed/>
                </p:oleObj>
              </mc:Choice>
              <mc:Fallback>
                <p:oleObj name="Equation" r:id="rId4" imgW="2793960" imgH="55872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20A7676-A304-4F21-8A71-23B290621B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796" y="2063750"/>
                        <a:ext cx="4759325" cy="962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E8680D7-68F2-4A36-8C84-28CBC9056EBD}"/>
              </a:ext>
            </a:extLst>
          </p:cNvPr>
          <p:cNvSpPr txBox="1"/>
          <p:nvPr/>
        </p:nvSpPr>
        <p:spPr>
          <a:xfrm>
            <a:off x="463826" y="32585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Adaptive-Margin based language-model</a:t>
            </a:r>
            <a:r>
              <a:rPr lang="zh-CN" altLang="en-US" dirty="0">
                <a:cs typeface="+mn-ea"/>
                <a:sym typeface="+mn-lt"/>
              </a:rPr>
              <a:t>：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5F34BF-6B82-44DB-B948-4EB3FAB82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937" y="1559740"/>
            <a:ext cx="3054534" cy="2823194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24A33DA-10DB-422E-8199-25EEF32D2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356242"/>
              </p:ext>
            </p:extLst>
          </p:nvPr>
        </p:nvGraphicFramePr>
        <p:xfrm>
          <a:off x="852708" y="3901922"/>
          <a:ext cx="48895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6" name="Equation" r:id="rId7" imgW="2869920" imgH="558720" progId="Equation.DSMT4">
                  <p:embed/>
                </p:oleObj>
              </mc:Choice>
              <mc:Fallback>
                <p:oleObj name="Equation" r:id="rId7" imgW="2869920" imgH="5587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AE50C0F-59CE-44DA-922A-0E54D3C22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708" y="3901922"/>
                        <a:ext cx="4889500" cy="962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59223BDE-63F5-4B7E-B6E6-C8CA348CC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621622"/>
              </p:ext>
            </p:extLst>
          </p:nvPr>
        </p:nvGraphicFramePr>
        <p:xfrm>
          <a:off x="1122592" y="5037295"/>
          <a:ext cx="38290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7" name="Equation" r:id="rId9" imgW="2247840" imgH="279360" progId="Equation.DSMT4">
                  <p:embed/>
                </p:oleObj>
              </mc:Choice>
              <mc:Fallback>
                <p:oleObj name="Equation" r:id="rId9" imgW="2247840" imgH="2793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B24A33DA-10DB-422E-8199-25EEF32D22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592" y="5037295"/>
                        <a:ext cx="3829050" cy="481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7C50C12E-8F40-4515-9F4D-83E08732722D}"/>
              </a:ext>
            </a:extLst>
          </p:cNvPr>
          <p:cNvGrpSpPr/>
          <p:nvPr/>
        </p:nvGrpSpPr>
        <p:grpSpPr>
          <a:xfrm>
            <a:off x="488664" y="5666913"/>
            <a:ext cx="3022422" cy="458715"/>
            <a:chOff x="344763" y="5699022"/>
            <a:chExt cx="3022422" cy="45871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2C06F64-7E9F-4C80-ABB0-83FC6D65BFDB}"/>
                </a:ext>
              </a:extLst>
            </p:cNvPr>
            <p:cNvSpPr/>
            <p:nvPr/>
          </p:nvSpPr>
          <p:spPr>
            <a:xfrm>
              <a:off x="463826" y="5699022"/>
              <a:ext cx="2903359" cy="458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：为第 </a:t>
              </a:r>
              <a:r>
                <a:rPr lang="en-US" altLang="zh-CN" i="1" dirty="0" err="1">
                  <a:cs typeface="+mn-ea"/>
                  <a:sym typeface="+mn-lt"/>
                </a:rPr>
                <a:t>i</a:t>
              </a:r>
              <a:r>
                <a:rPr lang="en-US" altLang="zh-CN" i="1" dirty="0">
                  <a:cs typeface="+mn-ea"/>
                  <a:sym typeface="+mn-lt"/>
                </a:rPr>
                <a:t> </a:t>
              </a:r>
              <a:r>
                <a:rPr lang="zh-CN" altLang="en-US" dirty="0">
                  <a:cs typeface="+mn-ea"/>
                  <a:sym typeface="+mn-lt"/>
                </a:rPr>
                <a:t>类的标签的词向量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B7848F45-FBC0-4FB8-9282-ED07E86E96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4413542"/>
                </p:ext>
              </p:extLst>
            </p:nvPr>
          </p:nvGraphicFramePr>
          <p:xfrm>
            <a:off x="344763" y="5760961"/>
            <a:ext cx="238125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78" name="Equation" r:id="rId11" imgW="139680" imgH="228600" progId="Equation.DSMT4">
                    <p:embed/>
                  </p:oleObj>
                </mc:Choice>
                <mc:Fallback>
                  <p:oleObj name="Equation" r:id="rId11" imgW="139680" imgH="22860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59223BDE-63F5-4B7E-B6E6-C8CA348CC3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763" y="5760961"/>
                          <a:ext cx="238125" cy="393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DB82E97-F7B5-4D23-8669-983F066CC1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1322" y="4655981"/>
            <a:ext cx="6543376" cy="17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latin typeface="+mn-lt"/>
                <a:ea typeface="+mn-ea"/>
                <a:cs typeface="+mn-ea"/>
                <a:sym typeface="+mn-lt"/>
              </a:rPr>
              <a:t>NormFace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3600" dirty="0" err="1">
                <a:latin typeface="+mn-lt"/>
                <a:ea typeface="+mn-ea"/>
                <a:cs typeface="+mn-ea"/>
                <a:sym typeface="+mn-lt"/>
              </a:rPr>
              <a:t>CosFace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41D1CF3-FE3D-41FE-8C55-5621E45A0B14}"/>
              </a:ext>
            </a:extLst>
          </p:cNvPr>
          <p:cNvSpPr/>
          <p:nvPr/>
        </p:nvSpPr>
        <p:spPr>
          <a:xfrm>
            <a:off x="463826" y="1452159"/>
            <a:ext cx="2492990" cy="458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将特征限定在球面上：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D34169E-0CA0-42B8-9CA8-2470E1FE0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175005"/>
              </p:ext>
            </p:extLst>
          </p:nvPr>
        </p:nvGraphicFramePr>
        <p:xfrm>
          <a:off x="2134491" y="2009668"/>
          <a:ext cx="8223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4" name="Equation" r:id="rId4" imgW="482400" imgH="444240" progId="Equation.DSMT4">
                  <p:embed/>
                </p:oleObj>
              </mc:Choice>
              <mc:Fallback>
                <p:oleObj name="Equation" r:id="rId4" imgW="482400" imgH="4442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20A7676-A304-4F21-8A71-23B290621B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491" y="2009668"/>
                        <a:ext cx="822325" cy="766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8D725762-748E-488A-9820-53C7C66A38E9}"/>
              </a:ext>
            </a:extLst>
          </p:cNvPr>
          <p:cNvSpPr/>
          <p:nvPr/>
        </p:nvSpPr>
        <p:spPr>
          <a:xfrm>
            <a:off x="463826" y="2863850"/>
            <a:ext cx="3416320" cy="458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此时欧氏距离和余弦距离等价：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F95AECB-0E4D-4BA9-B13D-BBE78513E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813737"/>
              </p:ext>
            </p:extLst>
          </p:nvPr>
        </p:nvGraphicFramePr>
        <p:xfrm>
          <a:off x="912116" y="3381556"/>
          <a:ext cx="4089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5" name="Equation" r:id="rId6" imgW="2400120" imgH="279360" progId="Equation.DSMT4">
                  <p:embed/>
                </p:oleObj>
              </mc:Choice>
              <mc:Fallback>
                <p:oleObj name="Equation" r:id="rId6" imgW="2400120" imgH="2793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D34169E-0CA0-42B8-9CA8-2470E1FE0E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116" y="3381556"/>
                        <a:ext cx="4089400" cy="482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CEE6C357-4D57-41EF-9D56-E1325F27BEA6}"/>
              </a:ext>
            </a:extLst>
          </p:cNvPr>
          <p:cNvGrpSpPr/>
          <p:nvPr/>
        </p:nvGrpSpPr>
        <p:grpSpPr>
          <a:xfrm>
            <a:off x="463826" y="4046749"/>
            <a:ext cx="2081827" cy="458715"/>
            <a:chOff x="463826" y="4228520"/>
            <a:chExt cx="2081827" cy="45871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CC6D8B6-1DC4-47ED-82B1-930E29672BA3}"/>
                </a:ext>
              </a:extLst>
            </p:cNvPr>
            <p:cNvSpPr/>
            <p:nvPr/>
          </p:nvSpPr>
          <p:spPr>
            <a:xfrm>
              <a:off x="463826" y="4228520"/>
              <a:ext cx="1210588" cy="458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cs typeface="+mn-ea"/>
                  <a:sym typeface="+mn-lt"/>
                </a:rPr>
                <a:t>CosFace</a:t>
              </a:r>
              <a:r>
                <a:rPr lang="zh-CN" altLang="en-US" dirty="0">
                  <a:cs typeface="+mn-ea"/>
                  <a:sym typeface="+mn-lt"/>
                </a:rPr>
                <a:t>：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C5A96050-AAA6-4A41-AEF5-44A65D2D61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9505351"/>
                </p:ext>
              </p:extLst>
            </p:nvPr>
          </p:nvGraphicFramePr>
          <p:xfrm>
            <a:off x="1528065" y="4320269"/>
            <a:ext cx="1017588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86" name="Equation" r:id="rId8" imgW="596880" imgH="177480" progId="Equation.DSMT4">
                    <p:embed/>
                  </p:oleObj>
                </mc:Choice>
                <mc:Fallback>
                  <p:oleObj name="Equation" r:id="rId8" imgW="596880" imgH="177480" progId="Equation.DSMT4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9F95AECB-0E4D-4BA9-B13D-BBE78513E6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065" y="4320269"/>
                          <a:ext cx="1017588" cy="3079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8EEB33C-365D-4B2F-9B34-9F1E2E636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537" y="1362635"/>
            <a:ext cx="4949816" cy="27758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323639F-0FBA-4AE7-8E7A-45634FBF8E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7582" y="4050223"/>
            <a:ext cx="5660592" cy="170326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656FA61-C306-4519-9BB4-013B7705A660}"/>
              </a:ext>
            </a:extLst>
          </p:cNvPr>
          <p:cNvSpPr/>
          <p:nvPr/>
        </p:nvSpPr>
        <p:spPr>
          <a:xfrm>
            <a:off x="429064" y="4606743"/>
            <a:ext cx="5666936" cy="1289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目的：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计算相似度时余弦距离较欧氏距离更好；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将特征控制到相同区域（球面上），有利于跨域； 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59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41D1CF3-FE3D-41FE-8C55-5621E45A0B14}"/>
              </a:ext>
            </a:extLst>
          </p:cNvPr>
          <p:cNvSpPr/>
          <p:nvPr/>
        </p:nvSpPr>
        <p:spPr>
          <a:xfrm>
            <a:off x="463826" y="1452159"/>
            <a:ext cx="7237879" cy="458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修改</a:t>
            </a:r>
            <a:r>
              <a:rPr lang="en-US" altLang="zh-CN" dirty="0">
                <a:cs typeface="+mn-ea"/>
                <a:sym typeface="+mn-lt"/>
              </a:rPr>
              <a:t>loss</a:t>
            </a:r>
            <a:r>
              <a:rPr lang="zh-CN" altLang="en-US" dirty="0">
                <a:cs typeface="+mn-ea"/>
                <a:sym typeface="+mn-lt"/>
              </a:rPr>
              <a:t>，使类与类之间距离加大，使类内更紧凑，强化生成的特征</a:t>
            </a:r>
          </a:p>
        </p:txBody>
      </p:sp>
    </p:spTree>
    <p:extLst>
      <p:ext uri="{BB962C8B-B14F-4D97-AF65-F5344CB8AC3E}">
        <p14:creationId xmlns:p14="http://schemas.microsoft.com/office/powerpoint/2010/main" val="352303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621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跨域策略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709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1CA4D-9BEC-40CD-88DB-B020A7C40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5911"/>
            <a:ext cx="9144000" cy="1376363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跨域小样本学习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543AEF-D92E-4B5A-937B-DEC334145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3237699"/>
            <a:ext cx="9334500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cs typeface="+mn-ea"/>
                <a:sym typeface="+mn-lt"/>
              </a:rPr>
              <a:t>任涛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cs typeface="+mn-ea"/>
                <a:sym typeface="+mn-lt"/>
              </a:rPr>
              <a:t>2020.8.25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17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参数迁移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41D1CF3-FE3D-41FE-8C55-5621E45A0B14}"/>
              </a:ext>
            </a:extLst>
          </p:cNvPr>
          <p:cNvSpPr/>
          <p:nvPr/>
        </p:nvSpPr>
        <p:spPr>
          <a:xfrm>
            <a:off x="757677" y="1318106"/>
            <a:ext cx="5698996" cy="874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复杂的模型例如</a:t>
            </a:r>
            <a:r>
              <a:rPr lang="en-US" altLang="zh-CN" dirty="0">
                <a:cs typeface="+mn-ea"/>
                <a:sym typeface="+mn-lt"/>
              </a:rPr>
              <a:t>resnext101</a:t>
            </a:r>
            <a:r>
              <a:rPr lang="zh-CN" altLang="en-US" dirty="0">
                <a:cs typeface="+mn-ea"/>
                <a:sym typeface="+mn-lt"/>
              </a:rPr>
              <a:t>更有利于提取好的特征；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加载预训练模型能大幅提高训练效率。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025B5D-522A-4D3A-9395-AD55FE50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992" y="2192320"/>
            <a:ext cx="5101469" cy="28653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EBB60C7-C82B-4A38-A66E-E79E07E3E633}"/>
              </a:ext>
            </a:extLst>
          </p:cNvPr>
          <p:cNvSpPr txBox="1"/>
          <p:nvPr/>
        </p:nvSpPr>
        <p:spPr>
          <a:xfrm>
            <a:off x="836720" y="5026800"/>
            <a:ext cx="609452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缺点：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要保留预训练模型的特征，只能进行模型的微调；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相当于增加了新的数据。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76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跨域特征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EBB60C7-C82B-4A38-A66E-E79E07E3E633}"/>
              </a:ext>
            </a:extLst>
          </p:cNvPr>
          <p:cNvSpPr txBox="1"/>
          <p:nvPr/>
        </p:nvSpPr>
        <p:spPr>
          <a:xfrm>
            <a:off x="757677" y="1539529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目的：尽量生成与域信息无关的特征。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707A0-08F7-43C0-A962-C01442DFA00F}"/>
              </a:ext>
            </a:extLst>
          </p:cNvPr>
          <p:cNvSpPr txBox="1"/>
          <p:nvPr/>
        </p:nvSpPr>
        <p:spPr>
          <a:xfrm>
            <a:off x="757677" y="2215804"/>
            <a:ext cx="609452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思路：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拉近不同域特征区域的距离，将特征拉到同一区域；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通过对抗的方法，混淆不同域的特征；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特征增广，模拟不同域的特征分布。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674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EBB60C7-C82B-4A38-A66E-E79E07E3E633}"/>
              </a:ext>
            </a:extLst>
          </p:cNvPr>
          <p:cNvSpPr txBox="1"/>
          <p:nvPr/>
        </p:nvSpPr>
        <p:spPr>
          <a:xfrm>
            <a:off x="757677" y="1995400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MD</a:t>
            </a:r>
            <a:r>
              <a:rPr lang="zh-CN" altLang="en-US" dirty="0">
                <a:cs typeface="+mn-ea"/>
                <a:sym typeface="+mn-lt"/>
              </a:rPr>
              <a:t>均值差异：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258AFA3-B043-4FA1-A786-0A88F6EC2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2454275"/>
          <a:ext cx="43275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4" name="Equation" r:id="rId4" imgW="2539800" imgH="482400" progId="Equation.DSMT4">
                  <p:embed/>
                </p:oleObj>
              </mc:Choice>
              <mc:Fallback>
                <p:oleObj name="Equation" r:id="rId4" imgW="2539800" imgH="4824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258AFA3-B043-4FA1-A786-0A88F6EC25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454275"/>
                        <a:ext cx="4327525" cy="835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A75AAA7-81F1-4A32-A053-CD6C3BD35A05}"/>
              </a:ext>
            </a:extLst>
          </p:cNvPr>
          <p:cNvSpPr txBox="1"/>
          <p:nvPr/>
        </p:nvSpPr>
        <p:spPr>
          <a:xfrm>
            <a:off x="757677" y="1381106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cs typeface="+mn-ea"/>
                <a:sym typeface="+mn-lt"/>
              </a:rPr>
              <a:t>P </a:t>
            </a:r>
            <a:r>
              <a:rPr lang="en-US" altLang="zh-CN" dirty="0">
                <a:cs typeface="+mn-ea"/>
                <a:sym typeface="+mn-lt"/>
              </a:rPr>
              <a:t>:</a:t>
            </a:r>
            <a:r>
              <a:rPr lang="zh-CN" altLang="en-US" dirty="0">
                <a:cs typeface="+mn-ea"/>
                <a:sym typeface="+mn-lt"/>
              </a:rPr>
              <a:t>原域  </a:t>
            </a:r>
            <a:r>
              <a:rPr lang="en-US" altLang="zh-CN" i="1" dirty="0">
                <a:cs typeface="+mn-ea"/>
                <a:sym typeface="+mn-lt"/>
              </a:rPr>
              <a:t>Q</a:t>
            </a:r>
            <a:r>
              <a:rPr lang="en-US" altLang="zh-CN" dirty="0">
                <a:cs typeface="+mn-ea"/>
                <a:sym typeface="+mn-lt"/>
              </a:rPr>
              <a:t> :</a:t>
            </a:r>
            <a:r>
              <a:rPr lang="zh-CN" altLang="en-US" dirty="0">
                <a:cs typeface="+mn-ea"/>
                <a:sym typeface="+mn-lt"/>
              </a:rPr>
              <a:t>目标域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8B58DE-0AFA-4F72-AF85-F5DEF64D0782}"/>
              </a:ext>
            </a:extLst>
          </p:cNvPr>
          <p:cNvSpPr txBox="1"/>
          <p:nvPr/>
        </p:nvSpPr>
        <p:spPr>
          <a:xfrm>
            <a:off x="804015" y="3281300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MMD</a:t>
            </a:r>
            <a:r>
              <a:rPr lang="zh-CN" altLang="en-US" dirty="0">
                <a:cs typeface="+mn-ea"/>
                <a:sym typeface="+mn-lt"/>
              </a:rPr>
              <a:t>最大均值差异：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6EA7BB8-A77F-4CE7-8931-009483476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1151" y="3975472"/>
          <a:ext cx="57546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5" name="Equation" r:id="rId6" imgW="3377880" imgH="482400" progId="Equation.DSMT4">
                  <p:embed/>
                </p:oleObj>
              </mc:Choice>
              <mc:Fallback>
                <p:oleObj name="Equation" r:id="rId6" imgW="3377880" imgH="482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6EA7BB8-A77F-4CE7-8931-009483476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151" y="3975472"/>
                        <a:ext cx="5754687" cy="835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AC48DB4B-5AD2-4DE7-9380-3C77F0629B99}"/>
              </a:ext>
            </a:extLst>
          </p:cNvPr>
          <p:cNvSpPr txBox="1">
            <a:spLocks/>
          </p:cNvSpPr>
          <p:nvPr/>
        </p:nvSpPr>
        <p:spPr>
          <a:xfrm>
            <a:off x="757677" y="126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MMD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距离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5398D0E-FE31-4D12-83DB-88BA8D2237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963446"/>
              </p:ext>
            </p:extLst>
          </p:nvPr>
        </p:nvGraphicFramePr>
        <p:xfrm>
          <a:off x="1824038" y="5427663"/>
          <a:ext cx="87391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6" name="Equation" r:id="rId8" imgW="5130720" imgH="482400" progId="Equation.DSMT4">
                  <p:embed/>
                </p:oleObj>
              </mc:Choice>
              <mc:Fallback>
                <p:oleObj name="Equation" r:id="rId8" imgW="5130720" imgH="4824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6EA7BB8-A77F-4CE7-8931-009483476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5427663"/>
                        <a:ext cx="8739187" cy="835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C928485-B6DB-4230-AE4F-F221CE46571C}"/>
              </a:ext>
            </a:extLst>
          </p:cNvPr>
          <p:cNvSpPr txBox="1"/>
          <p:nvPr/>
        </p:nvSpPr>
        <p:spPr>
          <a:xfrm>
            <a:off x="983309" y="5011719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优化目标：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958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38B58DE-0AFA-4F72-AF85-F5DEF64D0782}"/>
              </a:ext>
            </a:extLst>
          </p:cNvPr>
          <p:cNvSpPr txBox="1"/>
          <p:nvPr/>
        </p:nvSpPr>
        <p:spPr>
          <a:xfrm>
            <a:off x="642650" y="1339281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MMD</a:t>
            </a:r>
            <a:r>
              <a:rPr lang="zh-CN" altLang="en-US" dirty="0">
                <a:cs typeface="+mn-ea"/>
                <a:sym typeface="+mn-lt"/>
              </a:rPr>
              <a:t>最大均值差异：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6EA7BB8-A77F-4CE7-8931-009483476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82626"/>
              </p:ext>
            </p:extLst>
          </p:nvPr>
        </p:nvGraphicFramePr>
        <p:xfrm>
          <a:off x="2952750" y="1611313"/>
          <a:ext cx="5105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60" name="Equation" r:id="rId4" imgW="2997000" imgH="482400" progId="Equation.DSMT4">
                  <p:embed/>
                </p:oleObj>
              </mc:Choice>
              <mc:Fallback>
                <p:oleObj name="Equation" r:id="rId4" imgW="2997000" imgH="4824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258AFA3-B043-4FA1-A786-0A88F6EC25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611313"/>
                        <a:ext cx="5105400" cy="835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B8FA95A-3DFC-45B4-ABED-7CADF1A67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114964"/>
              </p:ext>
            </p:extLst>
          </p:nvPr>
        </p:nvGraphicFramePr>
        <p:xfrm>
          <a:off x="8189912" y="1787485"/>
          <a:ext cx="20986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61" name="Equation" r:id="rId6" imgW="1231560" imgH="253800" progId="Equation.DSMT4">
                  <p:embed/>
                </p:oleObj>
              </mc:Choice>
              <mc:Fallback>
                <p:oleObj name="Equation" r:id="rId6" imgW="1231560" imgH="2538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6EA7BB8-A77F-4CE7-8931-009483476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912" y="1787485"/>
                        <a:ext cx="2098675" cy="439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组合 54">
            <a:extLst>
              <a:ext uri="{FF2B5EF4-FFF2-40B4-BE49-F238E27FC236}">
                <a16:creationId xmlns:a16="http://schemas.microsoft.com/office/drawing/2014/main" id="{51181B61-67CA-44DE-A921-3F71F243D32C}"/>
              </a:ext>
            </a:extLst>
          </p:cNvPr>
          <p:cNvGrpSpPr/>
          <p:nvPr/>
        </p:nvGrpSpPr>
        <p:grpSpPr>
          <a:xfrm>
            <a:off x="757677" y="2590905"/>
            <a:ext cx="11004017" cy="458715"/>
            <a:chOff x="757677" y="2769329"/>
            <a:chExt cx="11004017" cy="45871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50A327E-4842-4E78-9BA6-E35B5142835F}"/>
                </a:ext>
              </a:extLst>
            </p:cNvPr>
            <p:cNvSpPr txBox="1"/>
            <p:nvPr/>
          </p:nvSpPr>
          <p:spPr>
            <a:xfrm>
              <a:off x="757677" y="2769329"/>
              <a:ext cx="11004017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设                     ，定义核函数（满足正定和对称）                            ，记 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4ACD3D32-0795-4FA6-8F77-CA1AEA9DDD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6610596"/>
                </p:ext>
              </p:extLst>
            </p:nvPr>
          </p:nvGraphicFramePr>
          <p:xfrm>
            <a:off x="1258047" y="2877206"/>
            <a:ext cx="106045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62" name="Equation" r:id="rId8" imgW="622080" imgH="203040" progId="Equation.DSMT4">
                    <p:embed/>
                  </p:oleObj>
                </mc:Choice>
                <mc:Fallback>
                  <p:oleObj name="Equation" r:id="rId8" imgW="622080" imgH="20304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0B8FA95A-3DFC-45B4-ABED-7CADF1A670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047" y="2877206"/>
                          <a:ext cx="1060450" cy="3508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771128F6-3BB8-4EC4-A50B-20248D3D0A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8803985"/>
                </p:ext>
              </p:extLst>
            </p:nvPr>
          </p:nvGraphicFramePr>
          <p:xfrm>
            <a:off x="5676881" y="2877206"/>
            <a:ext cx="1624013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63" name="Equation" r:id="rId10" imgW="952200" imgH="177480" progId="Equation.DSMT4">
                    <p:embed/>
                  </p:oleObj>
                </mc:Choice>
                <mc:Fallback>
                  <p:oleObj name="Equation" r:id="rId10" imgW="952200" imgH="17748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4ACD3D32-0795-4FA6-8F77-CA1AEA9DDD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6881" y="2877206"/>
                          <a:ext cx="1624013" cy="3079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508AD5CC-7011-4EEF-B101-6C01D1F16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459430"/>
              </p:ext>
            </p:extLst>
          </p:nvPr>
        </p:nvGraphicFramePr>
        <p:xfrm>
          <a:off x="4659293" y="3339515"/>
          <a:ext cx="365918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64" name="Equation" r:id="rId12" imgW="2145960" imgH="253800" progId="Equation.DSMT4">
                  <p:embed/>
                </p:oleObj>
              </mc:Choice>
              <mc:Fallback>
                <p:oleObj name="Equation" r:id="rId12" imgW="214596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71128F6-3BB8-4EC4-A50B-20248D3D0A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293" y="3339515"/>
                        <a:ext cx="3659188" cy="439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再生核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Hilbert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空间上的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MMD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11F5B01-0E7C-4B0D-8B30-43113289BF38}"/>
              </a:ext>
            </a:extLst>
          </p:cNvPr>
          <p:cNvGrpSpPr/>
          <p:nvPr/>
        </p:nvGrpSpPr>
        <p:grpSpPr>
          <a:xfrm>
            <a:off x="757676" y="4042678"/>
            <a:ext cx="11004017" cy="1727844"/>
            <a:chOff x="642650" y="3925216"/>
            <a:chExt cx="11004017" cy="172784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0BC7D7B-FD2C-49D6-861C-9ADE8D34729D}"/>
                </a:ext>
              </a:extLst>
            </p:cNvPr>
            <p:cNvGrpSpPr/>
            <p:nvPr/>
          </p:nvGrpSpPr>
          <p:grpSpPr>
            <a:xfrm>
              <a:off x="642650" y="3925216"/>
              <a:ext cx="11004017" cy="1727844"/>
              <a:chOff x="642650" y="3925216"/>
              <a:chExt cx="11004017" cy="1727844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4A26C595-0366-41E1-B751-3F4C700CE112}"/>
                  </a:ext>
                </a:extLst>
              </p:cNvPr>
              <p:cNvGrpSpPr/>
              <p:nvPr/>
            </p:nvGrpSpPr>
            <p:grpSpPr>
              <a:xfrm>
                <a:off x="642650" y="3925216"/>
                <a:ext cx="11004017" cy="504488"/>
                <a:chOff x="642650" y="3925216"/>
                <a:chExt cx="11004017" cy="504488"/>
              </a:xfrm>
            </p:grpSpPr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471B8D4-FA23-475C-9C7D-513247520E2E}"/>
                    </a:ext>
                  </a:extLst>
                </p:cNvPr>
                <p:cNvSpPr txBox="1"/>
                <p:nvPr/>
              </p:nvSpPr>
              <p:spPr>
                <a:xfrm>
                  <a:off x="642650" y="3925216"/>
                  <a:ext cx="11004017" cy="458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定义</a:t>
                  </a:r>
                  <a:r>
                    <a:rPr lang="zh-CN" altLang="en-US" dirty="0">
                      <a:cs typeface="+mn-ea"/>
                      <a:sym typeface="+mn-lt"/>
                    </a:rPr>
                    <a:t>：如果</a:t>
                  </a:r>
                  <a:r>
                    <a:rPr lang="en-US" altLang="zh-CN" dirty="0">
                      <a:cs typeface="+mn-ea"/>
                      <a:sym typeface="+mn-lt"/>
                    </a:rPr>
                    <a:t>Hilbert</a:t>
                  </a:r>
                  <a:r>
                    <a:rPr lang="zh-CN" altLang="en-US" dirty="0">
                      <a:cs typeface="+mn-ea"/>
                      <a:sym typeface="+mn-lt"/>
                    </a:rPr>
                    <a:t>空间                       满足：</a:t>
                  </a:r>
                  <a:endParaRPr lang="en-US" altLang="zh-CN" dirty="0">
                    <a:cs typeface="+mn-ea"/>
                    <a:sym typeface="+mn-lt"/>
                  </a:endParaRPr>
                </a:p>
              </p:txBody>
            </p:sp>
            <p:graphicFrame>
              <p:nvGraphicFramePr>
                <p:cNvPr id="30" name="对象 29">
                  <a:extLst>
                    <a:ext uri="{FF2B5EF4-FFF2-40B4-BE49-F238E27FC236}">
                      <a16:creationId xmlns:a16="http://schemas.microsoft.com/office/drawing/2014/main" id="{94D467F6-EB71-40C6-80F1-895C94FC677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87539824"/>
                    </p:ext>
                  </p:extLst>
                </p:nvPr>
              </p:nvGraphicFramePr>
              <p:xfrm>
                <a:off x="2946026" y="3989967"/>
                <a:ext cx="1277938" cy="4397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565" name="Equation" r:id="rId14" imgW="749160" imgH="253800" progId="Equation.DSMT4">
                        <p:embed/>
                      </p:oleObj>
                    </mc:Choice>
                    <mc:Fallback>
                      <p:oleObj name="Equation" r:id="rId14" imgW="749160" imgH="25380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508AD5CC-7011-4EEF-B101-6C01D1F168D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46026" y="3989967"/>
                              <a:ext cx="1277938" cy="43973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58BBC680-A489-49C8-A479-875C62CBCEAF}"/>
                  </a:ext>
                </a:extLst>
              </p:cNvPr>
              <p:cNvGrpSpPr/>
              <p:nvPr/>
            </p:nvGrpSpPr>
            <p:grpSpPr>
              <a:xfrm>
                <a:off x="4418104" y="4423440"/>
                <a:ext cx="4346575" cy="853245"/>
                <a:chOff x="975657" y="4390490"/>
                <a:chExt cx="4346575" cy="882000"/>
              </a:xfrm>
            </p:grpSpPr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57042F55-A25A-4D10-8684-263FAF15BE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70832754"/>
                    </p:ext>
                  </p:extLst>
                </p:nvPr>
              </p:nvGraphicFramePr>
              <p:xfrm>
                <a:off x="975657" y="4390490"/>
                <a:ext cx="2120900" cy="4397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566" name="Equation" r:id="rId16" imgW="1244520" imgH="253800" progId="Equation.DSMT4">
                        <p:embed/>
                      </p:oleObj>
                    </mc:Choice>
                    <mc:Fallback>
                      <p:oleObj name="Equation" r:id="rId16" imgW="1244520" imgH="25380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508AD5CC-7011-4EEF-B101-6C01D1F168D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657" y="4390490"/>
                              <a:ext cx="2120900" cy="43973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对象 33">
                  <a:extLst>
                    <a:ext uri="{FF2B5EF4-FFF2-40B4-BE49-F238E27FC236}">
                      <a16:creationId xmlns:a16="http://schemas.microsoft.com/office/drawing/2014/main" id="{FBD2D178-2AFE-47B5-92DD-4B632BE2E52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8186744"/>
                    </p:ext>
                  </p:extLst>
                </p:nvPr>
              </p:nvGraphicFramePr>
              <p:xfrm>
                <a:off x="975657" y="4834340"/>
                <a:ext cx="4346575" cy="4381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567" name="Equation" r:id="rId18" imgW="2552400" imgH="253800" progId="Equation.DSMT4">
                        <p:embed/>
                      </p:oleObj>
                    </mc:Choice>
                    <mc:Fallback>
                      <p:oleObj name="Equation" r:id="rId18" imgW="2552400" imgH="25380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57042F55-A25A-4D10-8684-263FAF15BEC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75657" y="4834340"/>
                              <a:ext cx="4346575" cy="43815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6" name="对象 35">
                <a:extLst>
                  <a:ext uri="{FF2B5EF4-FFF2-40B4-BE49-F238E27FC236}">
                    <a16:creationId xmlns:a16="http://schemas.microsoft.com/office/drawing/2014/main" id="{B045C03B-A29C-41DC-B4CF-BAE6077F84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5492319"/>
                  </p:ext>
                </p:extLst>
              </p:nvPr>
            </p:nvGraphicFramePr>
            <p:xfrm>
              <a:off x="9402017" y="4179023"/>
              <a:ext cx="1190625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568" name="Equation" r:id="rId20" imgW="698400" imgH="203040" progId="Equation.DSMT4">
                      <p:embed/>
                    </p:oleObj>
                  </mc:Choice>
                  <mc:Fallback>
                    <p:oleObj name="Equation" r:id="rId20" imgW="698400" imgH="203040" progId="Equation.DSMT4">
                      <p:embed/>
                      <p:pic>
                        <p:nvPicPr>
                          <p:cNvPr id="22" name="对象 21">
                            <a:extLst>
                              <a:ext uri="{FF2B5EF4-FFF2-40B4-BE49-F238E27FC236}">
                                <a16:creationId xmlns:a16="http://schemas.microsoft.com/office/drawing/2014/main" id="{508AD5CC-7011-4EEF-B101-6C01D1F168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2017" y="4179023"/>
                            <a:ext cx="1190625" cy="350838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0FF96C4-715D-49E0-AB72-8C15A433FC63}"/>
                  </a:ext>
                </a:extLst>
              </p:cNvPr>
              <p:cNvSpPr txBox="1"/>
              <p:nvPr/>
            </p:nvSpPr>
            <p:spPr>
              <a:xfrm>
                <a:off x="642650" y="5194345"/>
                <a:ext cx="6094520" cy="458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称      是一个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再生核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Hilbert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空间（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RKHS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）。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</p:grpSp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3F3163A3-D295-4754-B3C0-1963BA655C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6321577"/>
                </p:ext>
              </p:extLst>
            </p:nvPr>
          </p:nvGraphicFramePr>
          <p:xfrm>
            <a:off x="975657" y="5332413"/>
            <a:ext cx="303212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69" name="Equation" r:id="rId22" imgW="177480" imgH="177480" progId="Equation.DSMT4">
                    <p:embed/>
                  </p:oleObj>
                </mc:Choice>
                <mc:Fallback>
                  <p:oleObj name="Equation" r:id="rId22" imgW="177480" imgH="177480" progId="Equation.DSMT4">
                    <p:embed/>
                    <p:pic>
                      <p:nvPicPr>
                        <p:cNvPr id="30" name="对象 29">
                          <a:extLst>
                            <a:ext uri="{FF2B5EF4-FFF2-40B4-BE49-F238E27FC236}">
                              <a16:creationId xmlns:a16="http://schemas.microsoft.com/office/drawing/2014/main" id="{94D467F6-EB71-40C6-80F1-895C94FC67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657" y="5332413"/>
                          <a:ext cx="303212" cy="3063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51129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再生核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Hilbert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空间上的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MMD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3C5043-017B-4868-86B7-BAA10DBD3BBB}"/>
              </a:ext>
            </a:extLst>
          </p:cNvPr>
          <p:cNvGrpSpPr/>
          <p:nvPr/>
        </p:nvGrpSpPr>
        <p:grpSpPr>
          <a:xfrm>
            <a:off x="757677" y="1517072"/>
            <a:ext cx="9179553" cy="864563"/>
            <a:chOff x="641170" y="5663237"/>
            <a:chExt cx="9179553" cy="86456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5929D78-077C-469A-A585-DAEFD9659368}"/>
                </a:ext>
              </a:extLst>
            </p:cNvPr>
            <p:cNvSpPr txBox="1"/>
            <p:nvPr/>
          </p:nvSpPr>
          <p:spPr>
            <a:xfrm>
              <a:off x="641170" y="610802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取</a:t>
              </a:r>
              <a:endParaRPr lang="zh-CN" altLang="en-US" dirty="0"/>
            </a:p>
          </p:txBody>
        </p:sp>
        <p:graphicFrame>
          <p:nvGraphicFramePr>
            <p:cNvPr id="47" name="对象 46">
              <a:extLst>
                <a:ext uri="{FF2B5EF4-FFF2-40B4-BE49-F238E27FC236}">
                  <a16:creationId xmlns:a16="http://schemas.microsoft.com/office/drawing/2014/main" id="{57546364-850A-4E70-81A8-C8A6BE7EDB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78511" y="6103938"/>
            <a:ext cx="7542212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0" name="Equation" r:id="rId4" imgW="4431960" imgH="253800" progId="Equation.DSMT4">
                    <p:embed/>
                  </p:oleObj>
                </mc:Choice>
                <mc:Fallback>
                  <p:oleObj name="Equation" r:id="rId4" imgW="4431960" imgH="253800" progId="Equation.DSMT4">
                    <p:embed/>
                    <p:pic>
                      <p:nvPicPr>
                        <p:cNvPr id="47" name="对象 46">
                          <a:extLst>
                            <a:ext uri="{FF2B5EF4-FFF2-40B4-BE49-F238E27FC236}">
                              <a16:creationId xmlns:a16="http://schemas.microsoft.com/office/drawing/2014/main" id="{57546364-850A-4E70-81A8-C8A6BE7EDB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8511" y="6103938"/>
                          <a:ext cx="7542212" cy="4238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49">
              <a:extLst>
                <a:ext uri="{FF2B5EF4-FFF2-40B4-BE49-F238E27FC236}">
                  <a16:creationId xmlns:a16="http://schemas.microsoft.com/office/drawing/2014/main" id="{8122DA83-1888-43A1-9018-91EBBDE5AD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4263" y="6103938"/>
            <a:ext cx="1144587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1" name="Equation" r:id="rId6" imgW="672840" imgH="253800" progId="Equation.DSMT4">
                    <p:embed/>
                  </p:oleObj>
                </mc:Choice>
                <mc:Fallback>
                  <p:oleObj name="Equation" r:id="rId6" imgW="672840" imgH="253800" progId="Equation.DSMT4">
                    <p:embed/>
                    <p:pic>
                      <p:nvPicPr>
                        <p:cNvPr id="50" name="对象 49">
                          <a:extLst>
                            <a:ext uri="{FF2B5EF4-FFF2-40B4-BE49-F238E27FC236}">
                              <a16:creationId xmlns:a16="http://schemas.microsoft.com/office/drawing/2014/main" id="{8122DA83-1888-43A1-9018-91EBBDE5AD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6103938"/>
                          <a:ext cx="1144587" cy="4238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>
              <a:extLst>
                <a:ext uri="{FF2B5EF4-FFF2-40B4-BE49-F238E27FC236}">
                  <a16:creationId xmlns:a16="http://schemas.microsoft.com/office/drawing/2014/main" id="{B2D1F52E-7D9A-4BCC-AEEA-5FBDBA9E68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8255" y="5663237"/>
            <a:ext cx="3221038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2" name="Equation" r:id="rId8" imgW="1892160" imgH="253800" progId="Equation.DSMT4">
                    <p:embed/>
                  </p:oleObj>
                </mc:Choice>
                <mc:Fallback>
                  <p:oleObj name="Equation" r:id="rId8" imgW="1892160" imgH="253800" progId="Equation.DSMT4">
                    <p:embed/>
                    <p:pic>
                      <p:nvPicPr>
                        <p:cNvPr id="52" name="对象 51">
                          <a:extLst>
                            <a:ext uri="{FF2B5EF4-FFF2-40B4-BE49-F238E27FC236}">
                              <a16:creationId xmlns:a16="http://schemas.microsoft.com/office/drawing/2014/main" id="{B2D1F52E-7D9A-4BCC-AEEA-5FBDBA9E68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8255" y="5663237"/>
                          <a:ext cx="3221038" cy="4238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2018290-5A8C-4C27-AA15-21A28625E9E1}"/>
                </a:ext>
              </a:extLst>
            </p:cNvPr>
            <p:cNvSpPr txBox="1"/>
            <p:nvPr/>
          </p:nvSpPr>
          <p:spPr>
            <a:xfrm>
              <a:off x="641170" y="5703166"/>
              <a:ext cx="945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cs typeface="+mn-ea"/>
                  <a:sym typeface="+mn-lt"/>
                </a:rPr>
                <a:t>推论：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112E0DE-72C5-489B-B282-45C7F423A818}"/>
              </a:ext>
            </a:extLst>
          </p:cNvPr>
          <p:cNvSpPr txBox="1"/>
          <p:nvPr/>
        </p:nvSpPr>
        <p:spPr>
          <a:xfrm>
            <a:off x="803946" y="2648128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取                                          ，则：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78808CF-3478-4484-8B59-CC21C622F4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6957" y="2648128"/>
          <a:ext cx="23368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Equation" r:id="rId10" imgW="1371600" imgH="304560" progId="Equation.DSMT4">
                  <p:embed/>
                </p:oleObj>
              </mc:Choice>
              <mc:Fallback>
                <p:oleObj name="Equation" r:id="rId10" imgW="1371600" imgH="3045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78808CF-3478-4484-8B59-CC21C622F4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957" y="2648128"/>
                        <a:ext cx="2336800" cy="509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EBDF6A-F4BC-4642-B17E-82CEF9A29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44327"/>
              </p:ext>
            </p:extLst>
          </p:nvPr>
        </p:nvGraphicFramePr>
        <p:xfrm>
          <a:off x="2946400" y="3181350"/>
          <a:ext cx="5741988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4" name="Equation" r:id="rId12" imgW="3809880" imgH="1422360" progId="Equation.DSMT4">
                  <p:embed/>
                </p:oleObj>
              </mc:Choice>
              <mc:Fallback>
                <p:oleObj name="Equation" r:id="rId12" imgW="3809880" imgH="14223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5EBDF6A-F4BC-4642-B17E-82CEF9A29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3181350"/>
                        <a:ext cx="5741988" cy="2178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5C9C791-644A-49D9-8216-A306E8425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9919" y="5675894"/>
          <a:ext cx="8032411" cy="72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5" name="Equation" r:id="rId14" imgW="5016240" imgH="444240" progId="Equation.DSMT4">
                  <p:embed/>
                </p:oleObj>
              </mc:Choice>
              <mc:Fallback>
                <p:oleObj name="Equation" r:id="rId14" imgW="5016240" imgH="4442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5C9C791-644A-49D9-8216-A306E84252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919" y="5675894"/>
                        <a:ext cx="8032411" cy="723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24DA9E8-B827-439A-B25D-4038F413F94A}"/>
              </a:ext>
            </a:extLst>
          </p:cNvPr>
          <p:cNvSpPr txBox="1"/>
          <p:nvPr/>
        </p:nvSpPr>
        <p:spPr>
          <a:xfrm>
            <a:off x="860315" y="5280417"/>
            <a:ext cx="945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所以：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66EB922-563D-4191-9BB5-137771702B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7805" y="4875381"/>
          <a:ext cx="26797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name="Equation" r:id="rId16" imgW="2095200" imgH="558720" progId="Equation.DSMT4">
                  <p:embed/>
                </p:oleObj>
              </mc:Choice>
              <mc:Fallback>
                <p:oleObj name="Equation" r:id="rId16" imgW="2095200" imgH="55872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166EB922-563D-4191-9BB5-137771702B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7805" y="4875381"/>
                        <a:ext cx="2679700" cy="725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8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A69F4D2-5FFA-497E-ABEF-956C995BEB8F}"/>
              </a:ext>
            </a:extLst>
          </p:cNvPr>
          <p:cNvSpPr/>
          <p:nvPr/>
        </p:nvSpPr>
        <p:spPr>
          <a:xfrm>
            <a:off x="640361" y="3763961"/>
            <a:ext cx="2873395" cy="1167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再生核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Hilbert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空间上的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MMD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3C5043-017B-4868-86B7-BAA10DBD3BBB}"/>
              </a:ext>
            </a:extLst>
          </p:cNvPr>
          <p:cNvGrpSpPr/>
          <p:nvPr/>
        </p:nvGrpSpPr>
        <p:grpSpPr>
          <a:xfrm>
            <a:off x="757677" y="1517072"/>
            <a:ext cx="9179553" cy="864563"/>
            <a:chOff x="641170" y="5663237"/>
            <a:chExt cx="9179553" cy="86456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5929D78-077C-469A-A585-DAEFD9659368}"/>
                </a:ext>
              </a:extLst>
            </p:cNvPr>
            <p:cNvSpPr txBox="1"/>
            <p:nvPr/>
          </p:nvSpPr>
          <p:spPr>
            <a:xfrm>
              <a:off x="641170" y="610802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取</a:t>
              </a:r>
              <a:endParaRPr lang="zh-CN" altLang="en-US" dirty="0"/>
            </a:p>
          </p:txBody>
        </p:sp>
        <p:graphicFrame>
          <p:nvGraphicFramePr>
            <p:cNvPr id="47" name="对象 46">
              <a:extLst>
                <a:ext uri="{FF2B5EF4-FFF2-40B4-BE49-F238E27FC236}">
                  <a16:creationId xmlns:a16="http://schemas.microsoft.com/office/drawing/2014/main" id="{57546364-850A-4E70-81A8-C8A6BE7EDB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0312502"/>
                </p:ext>
              </p:extLst>
            </p:nvPr>
          </p:nvGraphicFramePr>
          <p:xfrm>
            <a:off x="2278511" y="6103938"/>
            <a:ext cx="7542212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3" name="Equation" r:id="rId4" imgW="4431960" imgH="253800" progId="Equation.DSMT4">
                    <p:embed/>
                  </p:oleObj>
                </mc:Choice>
                <mc:Fallback>
                  <p:oleObj name="Equation" r:id="rId4" imgW="4431960" imgH="253800" progId="Equation.DSMT4">
                    <p:embed/>
                    <p:pic>
                      <p:nvPicPr>
                        <p:cNvPr id="47" name="对象 46">
                          <a:extLst>
                            <a:ext uri="{FF2B5EF4-FFF2-40B4-BE49-F238E27FC236}">
                              <a16:creationId xmlns:a16="http://schemas.microsoft.com/office/drawing/2014/main" id="{57546364-850A-4E70-81A8-C8A6BE7EDB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8511" y="6103938"/>
                          <a:ext cx="7542212" cy="4238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49">
              <a:extLst>
                <a:ext uri="{FF2B5EF4-FFF2-40B4-BE49-F238E27FC236}">
                  <a16:creationId xmlns:a16="http://schemas.microsoft.com/office/drawing/2014/main" id="{8122DA83-1888-43A1-9018-91EBBDE5AD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4638540"/>
                </p:ext>
              </p:extLst>
            </p:nvPr>
          </p:nvGraphicFramePr>
          <p:xfrm>
            <a:off x="1084263" y="6103938"/>
            <a:ext cx="1144587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4" name="Equation" r:id="rId6" imgW="672840" imgH="253800" progId="Equation.DSMT4">
                    <p:embed/>
                  </p:oleObj>
                </mc:Choice>
                <mc:Fallback>
                  <p:oleObj name="Equation" r:id="rId6" imgW="672840" imgH="253800" progId="Equation.DSMT4">
                    <p:embed/>
                    <p:pic>
                      <p:nvPicPr>
                        <p:cNvPr id="50" name="对象 49">
                          <a:extLst>
                            <a:ext uri="{FF2B5EF4-FFF2-40B4-BE49-F238E27FC236}">
                              <a16:creationId xmlns:a16="http://schemas.microsoft.com/office/drawing/2014/main" id="{8122DA83-1888-43A1-9018-91EBBDE5AD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6103938"/>
                          <a:ext cx="1144587" cy="4238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>
              <a:extLst>
                <a:ext uri="{FF2B5EF4-FFF2-40B4-BE49-F238E27FC236}">
                  <a16:creationId xmlns:a16="http://schemas.microsoft.com/office/drawing/2014/main" id="{B2D1F52E-7D9A-4BCC-AEEA-5FBDBA9E68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3071920"/>
                </p:ext>
              </p:extLst>
            </p:nvPr>
          </p:nvGraphicFramePr>
          <p:xfrm>
            <a:off x="1438255" y="5663237"/>
            <a:ext cx="3221038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5" name="Equation" r:id="rId8" imgW="1892160" imgH="253800" progId="Equation.DSMT4">
                    <p:embed/>
                  </p:oleObj>
                </mc:Choice>
                <mc:Fallback>
                  <p:oleObj name="Equation" r:id="rId8" imgW="1892160" imgH="253800" progId="Equation.DSMT4">
                    <p:embed/>
                    <p:pic>
                      <p:nvPicPr>
                        <p:cNvPr id="52" name="对象 51">
                          <a:extLst>
                            <a:ext uri="{FF2B5EF4-FFF2-40B4-BE49-F238E27FC236}">
                              <a16:creationId xmlns:a16="http://schemas.microsoft.com/office/drawing/2014/main" id="{B2D1F52E-7D9A-4BCC-AEEA-5FBDBA9E68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8255" y="5663237"/>
                          <a:ext cx="3221038" cy="4238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2018290-5A8C-4C27-AA15-21A28625E9E1}"/>
                </a:ext>
              </a:extLst>
            </p:cNvPr>
            <p:cNvSpPr txBox="1"/>
            <p:nvPr/>
          </p:nvSpPr>
          <p:spPr>
            <a:xfrm>
              <a:off x="641170" y="5703166"/>
              <a:ext cx="945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cs typeface="+mn-ea"/>
                  <a:sym typeface="+mn-lt"/>
                </a:rPr>
                <a:t>推论：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112E0DE-72C5-489B-B282-45C7F423A818}"/>
              </a:ext>
            </a:extLst>
          </p:cNvPr>
          <p:cNvSpPr txBox="1"/>
          <p:nvPr/>
        </p:nvSpPr>
        <p:spPr>
          <a:xfrm>
            <a:off x="803946" y="2648128"/>
            <a:ext cx="6094520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取                                          ，则：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78808CF-3478-4484-8B59-CC21C622F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48978"/>
              </p:ext>
            </p:extLst>
          </p:nvPr>
        </p:nvGraphicFramePr>
        <p:xfrm>
          <a:off x="1176957" y="2648128"/>
          <a:ext cx="23368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6" name="Equation" r:id="rId10" imgW="1371600" imgH="304560" progId="Equation.DSMT4">
                  <p:embed/>
                </p:oleObj>
              </mc:Choice>
              <mc:Fallback>
                <p:oleObj name="Equation" r:id="rId10" imgW="1371600" imgH="304560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B2D1F52E-7D9A-4BCC-AEEA-5FBDBA9E6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957" y="2648128"/>
                        <a:ext cx="2336800" cy="509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EBDF6A-F4BC-4642-B17E-82CEF9A29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193887"/>
              </p:ext>
            </p:extLst>
          </p:nvPr>
        </p:nvGraphicFramePr>
        <p:xfrm>
          <a:off x="3259893" y="3222628"/>
          <a:ext cx="5301671" cy="217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7" name="Equation" r:id="rId12" imgW="3517560" imgH="1422360" progId="Equation.DSMT4">
                  <p:embed/>
                </p:oleObj>
              </mc:Choice>
              <mc:Fallback>
                <p:oleObj name="Equation" r:id="rId12" imgW="3517560" imgH="142236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6EA7BB8-A77F-4CE7-8931-009483476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893" y="3222628"/>
                        <a:ext cx="5301671" cy="2177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5C9C791-644A-49D9-8216-A306E8425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070435"/>
              </p:ext>
            </p:extLst>
          </p:nvPr>
        </p:nvGraphicFramePr>
        <p:xfrm>
          <a:off x="1889919" y="5675894"/>
          <a:ext cx="8032411" cy="72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8" name="Equation" r:id="rId14" imgW="5016240" imgH="444240" progId="Equation.DSMT4">
                  <p:embed/>
                </p:oleObj>
              </mc:Choice>
              <mc:Fallback>
                <p:oleObj name="Equation" r:id="rId14" imgW="5016240" imgH="4442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5EBDF6A-F4BC-4642-B17E-82CEF9A29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919" y="5675894"/>
                        <a:ext cx="8032411" cy="723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24DA9E8-B827-439A-B25D-4038F413F94A}"/>
              </a:ext>
            </a:extLst>
          </p:cNvPr>
          <p:cNvSpPr txBox="1"/>
          <p:nvPr/>
        </p:nvSpPr>
        <p:spPr>
          <a:xfrm>
            <a:off x="860315" y="5280417"/>
            <a:ext cx="945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所以：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66EB922-563D-4191-9BB5-137771702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337935"/>
              </p:ext>
            </p:extLst>
          </p:nvPr>
        </p:nvGraphicFramePr>
        <p:xfrm>
          <a:off x="9037805" y="4875381"/>
          <a:ext cx="26797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9" name="Equation" r:id="rId16" imgW="2095200" imgH="558720" progId="Equation.DSMT4">
                  <p:embed/>
                </p:oleObj>
              </mc:Choice>
              <mc:Fallback>
                <p:oleObj name="Equation" r:id="rId16" imgW="2095200" imgH="5587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5EBDF6A-F4BC-4642-B17E-82CEF9A29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7805" y="4875381"/>
                        <a:ext cx="2679700" cy="725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43CF60-F70E-48D5-804C-6645B1973141}"/>
              </a:ext>
            </a:extLst>
          </p:cNvPr>
          <p:cNvGrpSpPr/>
          <p:nvPr/>
        </p:nvGrpSpPr>
        <p:grpSpPr>
          <a:xfrm>
            <a:off x="860315" y="3904317"/>
            <a:ext cx="2482850" cy="905808"/>
            <a:chOff x="860315" y="3904317"/>
            <a:chExt cx="2482850" cy="905808"/>
          </a:xfrm>
        </p:grpSpPr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0DA5F0FD-C2BB-4E7D-B4D9-B4F10F1F3E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3403008"/>
                </p:ext>
              </p:extLst>
            </p:nvPr>
          </p:nvGraphicFramePr>
          <p:xfrm>
            <a:off x="860315" y="3904317"/>
            <a:ext cx="248285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10" name="Equation" r:id="rId18" imgW="1942920" imgH="469800" progId="Equation.DSMT4">
                    <p:embed/>
                  </p:oleObj>
                </mc:Choice>
                <mc:Fallback>
                  <p:oleObj name="Equation" r:id="rId18" imgW="1942920" imgH="46980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166EB922-563D-4191-9BB5-137771702B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315" y="3904317"/>
                          <a:ext cx="2482850" cy="6096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CDEBADFB-6844-4A5A-B184-CDD435A7F1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9156890"/>
                </p:ext>
              </p:extLst>
            </p:nvPr>
          </p:nvGraphicFramePr>
          <p:xfrm>
            <a:off x="1127125" y="4546600"/>
            <a:ext cx="1525588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11" name="Equation" r:id="rId20" imgW="1193760" imgH="203040" progId="Equation.DSMT4">
                    <p:embed/>
                  </p:oleObj>
                </mc:Choice>
                <mc:Fallback>
                  <p:oleObj name="Equation" r:id="rId20" imgW="1193760" imgH="20304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0DA5F0FD-C2BB-4E7D-B4D9-B4F10F1F3E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7125" y="4546600"/>
                          <a:ext cx="1525588" cy="2635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0024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DANN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对抗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A9E8-B827-439A-B25D-4038F413F94A}"/>
              </a:ext>
            </a:extLst>
          </p:cNvPr>
          <p:cNvSpPr txBox="1"/>
          <p:nvPr/>
        </p:nvSpPr>
        <p:spPr>
          <a:xfrm>
            <a:off x="668031" y="1452159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生成器与判别器对抗：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F49ED4-4568-416D-8F6A-D7AA4C705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07" y="1799308"/>
            <a:ext cx="6285502" cy="27174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7CDB39-8044-4CAA-95F5-284D8DDDAD78}"/>
              </a:ext>
            </a:extLst>
          </p:cNvPr>
          <p:cNvSpPr txBox="1"/>
          <p:nvPr/>
        </p:nvSpPr>
        <p:spPr>
          <a:xfrm>
            <a:off x="560455" y="4538962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域分类器目标：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CB0B363-0F38-4662-91F7-4AD11FA9C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37961"/>
              </p:ext>
            </p:extLst>
          </p:nvPr>
        </p:nvGraphicFramePr>
        <p:xfrm>
          <a:off x="826901" y="4860203"/>
          <a:ext cx="5643332" cy="624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78" name="Equation" r:id="rId5" imgW="4317840" imgH="469800" progId="Equation.DSMT4">
                  <p:embed/>
                </p:oleObj>
              </mc:Choice>
              <mc:Fallback>
                <p:oleObj name="Equation" r:id="rId5" imgW="4317840" imgH="469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5C9C791-644A-49D9-8216-A306E84252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901" y="4860203"/>
                        <a:ext cx="5643332" cy="624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84FFAD8-2EB0-4C25-949C-31E7DA4A4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289792"/>
              </p:ext>
            </p:extLst>
          </p:nvPr>
        </p:nvGraphicFramePr>
        <p:xfrm>
          <a:off x="826901" y="5461932"/>
          <a:ext cx="5049002" cy="60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79" name="Equation" r:id="rId7" imgW="3873240" imgH="457200" progId="Equation.DSMT4">
                  <p:embed/>
                </p:oleObj>
              </mc:Choice>
              <mc:Fallback>
                <p:oleObj name="Equation" r:id="rId7" imgW="3873240" imgH="4572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CB0B363-0F38-4662-91F7-4AD11FA9C0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901" y="5461932"/>
                        <a:ext cx="5049002" cy="606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C5A13330-E62A-4155-A751-B0DEFFC0A73A}"/>
              </a:ext>
            </a:extLst>
          </p:cNvPr>
          <p:cNvSpPr txBox="1"/>
          <p:nvPr/>
        </p:nvSpPr>
        <p:spPr>
          <a:xfrm>
            <a:off x="6808855" y="1500451"/>
            <a:ext cx="4464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总目标：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E97F325-0B19-41D8-93F3-FF8DDCB152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542670"/>
              </p:ext>
            </p:extLst>
          </p:nvPr>
        </p:nvGraphicFramePr>
        <p:xfrm>
          <a:off x="7772899" y="1550696"/>
          <a:ext cx="9096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0" name="Equation" r:id="rId9" imgW="698400" imgH="241200" progId="Equation.DSMT4">
                  <p:embed/>
                </p:oleObj>
              </mc:Choice>
              <mc:Fallback>
                <p:oleObj name="Equation" r:id="rId9" imgW="698400" imgH="241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84FFAD8-2EB0-4C25-949C-31E7DA4A47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899" y="1550696"/>
                        <a:ext cx="909638" cy="319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BBE0B57-9092-41C7-9281-7A370B6B0D0C}"/>
              </a:ext>
            </a:extLst>
          </p:cNvPr>
          <p:cNvSpPr txBox="1"/>
          <p:nvPr/>
        </p:nvSpPr>
        <p:spPr>
          <a:xfrm>
            <a:off x="9041066" y="1500451"/>
            <a:ext cx="1730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Minmax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问题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5042500-03D6-4BC1-8E7A-E7B67CBB9C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946731"/>
              </p:ext>
            </p:extLst>
          </p:nvPr>
        </p:nvGraphicFramePr>
        <p:xfrm>
          <a:off x="826901" y="6146587"/>
          <a:ext cx="18923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1" name="Equation" r:id="rId11" imgW="1447560" imgH="228600" progId="Equation.DSMT4">
                  <p:embed/>
                </p:oleObj>
              </mc:Choice>
              <mc:Fallback>
                <p:oleObj name="Equation" r:id="rId11" imgW="144756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CB0B363-0F38-4662-91F7-4AD11FA9C0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901" y="6146587"/>
                        <a:ext cx="1892300" cy="303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E2EADF-8189-4D8A-904F-340C8CC6DFEF}"/>
              </a:ext>
            </a:extLst>
          </p:cNvPr>
          <p:cNvCxnSpPr>
            <a:cxnSpLocks/>
          </p:cNvCxnSpPr>
          <p:nvPr/>
        </p:nvCxnSpPr>
        <p:spPr>
          <a:xfrm flipV="1">
            <a:off x="6580094" y="2909154"/>
            <a:ext cx="689489" cy="229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61BBBB7-E6A7-4584-BF87-4B15B68A4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77141"/>
              </p:ext>
            </p:extLst>
          </p:nvPr>
        </p:nvGraphicFramePr>
        <p:xfrm>
          <a:off x="6772040" y="2332801"/>
          <a:ext cx="518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2" name="Equation" r:id="rId13" imgW="3974760" imgH="355320" progId="Equation.DSMT4">
                  <p:embed/>
                </p:oleObj>
              </mc:Choice>
              <mc:Fallback>
                <p:oleObj name="Equation" r:id="rId13" imgW="3974760" imgH="3553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84FFAD8-2EB0-4C25-949C-31E7DA4A47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040" y="2332801"/>
                        <a:ext cx="5181600" cy="473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F27F78D8-81EE-4D42-B398-BF1862C4D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883000"/>
              </p:ext>
            </p:extLst>
          </p:nvPr>
        </p:nvGraphicFramePr>
        <p:xfrm>
          <a:off x="7530134" y="3582051"/>
          <a:ext cx="4105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3" name="Equation" r:id="rId15" imgW="3149280" imgH="279360" progId="Equation.DSMT4">
                  <p:embed/>
                </p:oleObj>
              </mc:Choice>
              <mc:Fallback>
                <p:oleObj name="Equation" r:id="rId15" imgW="3149280" imgH="2793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F61BBBB7-E6A7-4584-BF87-4B15B68A41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0134" y="3582051"/>
                        <a:ext cx="4105275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E35A4444-C481-462F-A636-F9162E28F41D}"/>
              </a:ext>
            </a:extLst>
          </p:cNvPr>
          <p:cNvSpPr txBox="1"/>
          <p:nvPr/>
        </p:nvSpPr>
        <p:spPr>
          <a:xfrm>
            <a:off x="7269583" y="3195035"/>
            <a:ext cx="234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标准</a:t>
            </a:r>
            <a:r>
              <a:rPr lang="en-US" altLang="zh-CN" dirty="0">
                <a:cs typeface="+mn-ea"/>
                <a:sym typeface="+mn-lt"/>
              </a:rPr>
              <a:t>GAN-LOSS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F5897-6407-4004-A0D5-2855004695C3}"/>
              </a:ext>
            </a:extLst>
          </p:cNvPr>
          <p:cNvSpPr txBox="1"/>
          <p:nvPr/>
        </p:nvSpPr>
        <p:spPr>
          <a:xfrm>
            <a:off x="7233384" y="4282698"/>
            <a:ext cx="234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GRL-</a:t>
            </a:r>
            <a:r>
              <a:rPr lang="zh-CN" altLang="en-US" dirty="0">
                <a:cs typeface="+mn-ea"/>
                <a:sym typeface="+mn-lt"/>
              </a:rPr>
              <a:t>对抗训练：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168F7B8E-D91E-4F15-BE2A-BD4B46B974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496262"/>
              </p:ext>
            </p:extLst>
          </p:nvPr>
        </p:nvGraphicFramePr>
        <p:xfrm>
          <a:off x="7715250" y="4937125"/>
          <a:ext cx="10096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4" name="Equation" r:id="rId17" imgW="774360" imgH="482400" progId="Equation.DSMT4">
                  <p:embed/>
                </p:oleObj>
              </mc:Choice>
              <mc:Fallback>
                <p:oleObj name="Equation" r:id="rId17" imgW="774360" imgH="4824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F27F78D8-81EE-4D42-B398-BF1862C4D8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4937125"/>
                        <a:ext cx="1009650" cy="641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629A8449-ACB3-4636-A684-E314F7707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574735"/>
              </p:ext>
            </p:extLst>
          </p:nvPr>
        </p:nvGraphicFramePr>
        <p:xfrm>
          <a:off x="9699719" y="5098248"/>
          <a:ext cx="909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5" name="Equation" r:id="rId19" imgW="698400" imgH="241200" progId="Equation.DSMT4">
                  <p:embed/>
                </p:oleObj>
              </mc:Choice>
              <mc:Fallback>
                <p:oleObj name="Equation" r:id="rId19" imgW="698400" imgH="24120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168F7B8E-D91E-4F15-BE2A-BD4B46B97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719" y="5098248"/>
                        <a:ext cx="909637" cy="32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加号 40">
            <a:extLst>
              <a:ext uri="{FF2B5EF4-FFF2-40B4-BE49-F238E27FC236}">
                <a16:creationId xmlns:a16="http://schemas.microsoft.com/office/drawing/2014/main" id="{3259EB4D-3280-4219-91BF-B0D8CA16FBB6}"/>
              </a:ext>
            </a:extLst>
          </p:cNvPr>
          <p:cNvSpPr/>
          <p:nvPr/>
        </p:nvSpPr>
        <p:spPr>
          <a:xfrm>
            <a:off x="9041066" y="5073919"/>
            <a:ext cx="448992" cy="369332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E9BBE1D-084A-46FC-9364-3A00FD5834E4}"/>
              </a:ext>
            </a:extLst>
          </p:cNvPr>
          <p:cNvSpPr txBox="1"/>
          <p:nvPr/>
        </p:nvSpPr>
        <p:spPr>
          <a:xfrm>
            <a:off x="7450991" y="5972274"/>
            <a:ext cx="3629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通过对抗使判别器不能区分特征来自哪个域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DFF152D-049D-4976-B701-2634BD2C4CAB}"/>
              </a:ext>
            </a:extLst>
          </p:cNvPr>
          <p:cNvSpPr txBox="1"/>
          <p:nvPr/>
        </p:nvSpPr>
        <p:spPr>
          <a:xfrm>
            <a:off x="5128438" y="6131421"/>
            <a:ext cx="1187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A-distance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4918188-F359-4BD1-9324-586076D7F491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741010" y="6068019"/>
            <a:ext cx="387428" cy="24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33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MDD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对抗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4DA9E8-B827-439A-B25D-4038F413F94A}"/>
              </a:ext>
            </a:extLst>
          </p:cNvPr>
          <p:cNvSpPr txBox="1"/>
          <p:nvPr/>
        </p:nvSpPr>
        <p:spPr>
          <a:xfrm>
            <a:off x="668031" y="1452159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本质上是通过对抗的方法求极大极小问题。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3248E5-C6E5-4EEE-B3FE-B7088E1EC27D}"/>
              </a:ext>
            </a:extLst>
          </p:cNvPr>
          <p:cNvSpPr txBox="1"/>
          <p:nvPr/>
        </p:nvSpPr>
        <p:spPr>
          <a:xfrm>
            <a:off x="668031" y="1898432"/>
            <a:ext cx="8529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假设</a:t>
            </a:r>
            <a:r>
              <a:rPr lang="en-US" altLang="zh-CN" i="1" dirty="0">
                <a:cs typeface="+mn-ea"/>
                <a:sym typeface="+mn-lt"/>
              </a:rPr>
              <a:t>P, Q</a:t>
            </a:r>
            <a:r>
              <a:rPr lang="zh-CN" altLang="en-US" dirty="0">
                <a:cs typeface="+mn-ea"/>
                <a:sym typeface="+mn-lt"/>
              </a:rPr>
              <a:t>具有相同的类，</a:t>
            </a:r>
            <a:r>
              <a:rPr lang="en-US" altLang="zh-CN" i="1" dirty="0">
                <a:cs typeface="+mn-ea"/>
                <a:sym typeface="+mn-lt"/>
              </a:rPr>
              <a:t>f </a:t>
            </a:r>
            <a:r>
              <a:rPr lang="zh-CN" altLang="en-US" dirty="0">
                <a:cs typeface="+mn-ea"/>
                <a:sym typeface="+mn-lt"/>
              </a:rPr>
              <a:t>是在 </a:t>
            </a:r>
            <a:r>
              <a:rPr lang="en-US" altLang="zh-CN" i="1" dirty="0">
                <a:cs typeface="+mn-ea"/>
                <a:sym typeface="+mn-lt"/>
              </a:rPr>
              <a:t>P </a:t>
            </a:r>
            <a:r>
              <a:rPr lang="zh-CN" altLang="en-US" dirty="0">
                <a:cs typeface="+mn-ea"/>
                <a:sym typeface="+mn-lt"/>
              </a:rPr>
              <a:t>上构建的分类器。边际差异</a:t>
            </a:r>
            <a:r>
              <a:rPr lang="en-US" altLang="zh-CN" dirty="0">
                <a:cs typeface="+mn-ea"/>
                <a:sym typeface="+mn-lt"/>
              </a:rPr>
              <a:t>MDD</a:t>
            </a:r>
            <a:r>
              <a:rPr lang="zh-CN" altLang="en-US" dirty="0">
                <a:cs typeface="+mn-ea"/>
                <a:sym typeface="+mn-lt"/>
              </a:rPr>
              <a:t>为：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FAD3813-4390-4BD3-8E9B-42D7D1DBB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269542"/>
              </p:ext>
            </p:extLst>
          </p:nvPr>
        </p:nvGraphicFramePr>
        <p:xfrm>
          <a:off x="3747247" y="2435566"/>
          <a:ext cx="4956268" cy="613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96" name="Equation" r:id="rId4" imgW="3022560" imgH="368280" progId="Equation.DSMT4">
                  <p:embed/>
                </p:oleObj>
              </mc:Choice>
              <mc:Fallback>
                <p:oleObj name="Equation" r:id="rId4" imgW="3022560" imgH="3682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84FFAD8-2EB0-4C25-949C-31E7DA4A47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247" y="2435566"/>
                        <a:ext cx="4956268" cy="613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9F58F8-5674-4FCD-B20D-5E67C4240B49}"/>
              </a:ext>
            </a:extLst>
          </p:cNvPr>
          <p:cNvGrpSpPr/>
          <p:nvPr/>
        </p:nvGrpSpPr>
        <p:grpSpPr>
          <a:xfrm>
            <a:off x="757677" y="3314152"/>
            <a:ext cx="7790729" cy="466725"/>
            <a:chOff x="757677" y="3099536"/>
            <a:chExt cx="7790729" cy="466725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64A74C1E-ED84-4133-8579-084041D6A6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8234687"/>
                </p:ext>
              </p:extLst>
            </p:nvPr>
          </p:nvGraphicFramePr>
          <p:xfrm>
            <a:off x="757677" y="3099536"/>
            <a:ext cx="14573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97" name="Equation" r:id="rId6" imgW="888840" imgH="279360" progId="Equation.DSMT4">
                    <p:embed/>
                  </p:oleObj>
                </mc:Choice>
                <mc:Fallback>
                  <p:oleObj name="Equation" r:id="rId6" imgW="888840" imgH="27936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8FAD3813-4390-4BD3-8E9B-42D7D1DBB8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7677" y="3099536"/>
                          <a:ext cx="1457325" cy="4667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364E42F-32F8-4A8F-90F5-C84C6B04C551}"/>
                </a:ext>
              </a:extLst>
            </p:cNvPr>
            <p:cNvSpPr txBox="1"/>
            <p:nvPr/>
          </p:nvSpPr>
          <p:spPr>
            <a:xfrm>
              <a:off x="2215002" y="3148232"/>
              <a:ext cx="63334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为分类器            在 </a:t>
              </a:r>
              <a:r>
                <a:rPr lang="en-US" altLang="zh-CN" i="1" dirty="0">
                  <a:cs typeface="+mn-ea"/>
                  <a:sym typeface="+mn-lt"/>
                </a:rPr>
                <a:t>P </a:t>
              </a:r>
              <a:r>
                <a:rPr lang="zh-CN" altLang="en-US" dirty="0">
                  <a:cs typeface="+mn-ea"/>
                  <a:sym typeface="+mn-lt"/>
                </a:rPr>
                <a:t>上的分类结果差异。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C2EFD307-7929-4A67-A11D-4B771C1192F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2963487"/>
                </p:ext>
              </p:extLst>
            </p:nvPr>
          </p:nvGraphicFramePr>
          <p:xfrm>
            <a:off x="3252121" y="3132796"/>
            <a:ext cx="582612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98" name="Equation" r:id="rId8" imgW="355320" imgH="228600" progId="Equation.DSMT4">
                    <p:embed/>
                  </p:oleObj>
                </mc:Choice>
                <mc:Fallback>
                  <p:oleObj name="Equation" r:id="rId8" imgW="355320" imgH="228600" progId="Equation.DSMT4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64A74C1E-ED84-4133-8579-084041D6A6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121" y="3132796"/>
                          <a:ext cx="582612" cy="382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011A472-B789-46C6-8660-DCEAF42B3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3013" y="4177088"/>
            <a:ext cx="5313208" cy="2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96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MDD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对抗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9F58F8-5674-4FCD-B20D-5E67C4240B49}"/>
              </a:ext>
            </a:extLst>
          </p:cNvPr>
          <p:cNvGrpSpPr/>
          <p:nvPr/>
        </p:nvGrpSpPr>
        <p:grpSpPr>
          <a:xfrm>
            <a:off x="605278" y="3302657"/>
            <a:ext cx="6333404" cy="384768"/>
            <a:chOff x="2215002" y="3132796"/>
            <a:chExt cx="6333404" cy="3847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364E42F-32F8-4A8F-90F5-C84C6B04C551}"/>
                </a:ext>
              </a:extLst>
            </p:cNvPr>
            <p:cNvSpPr txBox="1"/>
            <p:nvPr/>
          </p:nvSpPr>
          <p:spPr>
            <a:xfrm>
              <a:off x="2215002" y="3148232"/>
              <a:ext cx="63334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为分类器          分类结果差异用的是交叉熵距离：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C2EFD307-7929-4A67-A11D-4B771C1192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52121" y="3132796"/>
            <a:ext cx="582612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40" name="Equation" r:id="rId4" imgW="355320" imgH="228600" progId="Equation.DSMT4">
                    <p:embed/>
                  </p:oleObj>
                </mc:Choice>
                <mc:Fallback>
                  <p:oleObj name="Equation" r:id="rId4" imgW="355320" imgH="22860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C2EFD307-7929-4A67-A11D-4B771C1192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121" y="3132796"/>
                          <a:ext cx="582612" cy="382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4C39597-DB6A-4316-A1D8-67A3F6F44DF0}"/>
              </a:ext>
            </a:extLst>
          </p:cNvPr>
          <p:cNvSpPr txBox="1"/>
          <p:nvPr/>
        </p:nvSpPr>
        <p:spPr>
          <a:xfrm>
            <a:off x="605278" y="1452159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构建极大极小问题：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29BCF12-2B98-4192-8FB3-104949C1B6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947644"/>
              </p:ext>
            </p:extLst>
          </p:nvPr>
        </p:nvGraphicFramePr>
        <p:xfrm>
          <a:off x="1282400" y="2223292"/>
          <a:ext cx="25400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1" name="Equation" r:id="rId6" imgW="1549080" imgH="558720" progId="Equation.DSMT4">
                  <p:embed/>
                </p:oleObj>
              </mc:Choice>
              <mc:Fallback>
                <p:oleObj name="Equation" r:id="rId6" imgW="1549080" imgH="5587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4A74C1E-ED84-4133-8579-084041D6A6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400" y="2223292"/>
                        <a:ext cx="2540000" cy="933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D8453006-0CD8-4A8F-A3AA-438826C85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299" y="1501217"/>
            <a:ext cx="5255745" cy="2377599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BA8EAD3-88CF-4E25-B229-C6DA9E5D4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40565"/>
              </p:ext>
            </p:extLst>
          </p:nvPr>
        </p:nvGraphicFramePr>
        <p:xfrm>
          <a:off x="1068956" y="3831159"/>
          <a:ext cx="4122737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2" name="Equation" r:id="rId9" imgW="2514600" imgH="888840" progId="Equation.DSMT4">
                  <p:embed/>
                </p:oleObj>
              </mc:Choice>
              <mc:Fallback>
                <p:oleObj name="Equation" r:id="rId9" imgW="2514600" imgH="8888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29BCF12-2B98-4192-8FB3-104949C1B6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956" y="3831159"/>
                        <a:ext cx="4122737" cy="1487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C44493-360C-404A-8C82-5DFDBD72397B}"/>
              </a:ext>
            </a:extLst>
          </p:cNvPr>
          <p:cNvGrpSpPr/>
          <p:nvPr/>
        </p:nvGrpSpPr>
        <p:grpSpPr>
          <a:xfrm>
            <a:off x="757677" y="5462381"/>
            <a:ext cx="3902673" cy="517882"/>
            <a:chOff x="705186" y="5784715"/>
            <a:chExt cx="3902673" cy="517882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F173C166-4E58-4CCE-B816-9FCA80FB3B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2888372"/>
                </p:ext>
              </p:extLst>
            </p:nvPr>
          </p:nvGraphicFramePr>
          <p:xfrm>
            <a:off x="705186" y="5784715"/>
            <a:ext cx="937211" cy="5178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43" name="Equation" r:id="rId11" imgW="469800" imgH="253800" progId="Equation.DSMT4">
                    <p:embed/>
                  </p:oleObj>
                </mc:Choice>
                <mc:Fallback>
                  <p:oleObj name="Equation" r:id="rId11" imgW="469800" imgH="25380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CBA8EAD3-88CF-4E25-B229-C6DA9E5D41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186" y="5784715"/>
                          <a:ext cx="937211" cy="51788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9E86FD4-0E36-4CF8-9DDB-C78E32A0A64F}"/>
                </a:ext>
              </a:extLst>
            </p:cNvPr>
            <p:cNvGrpSpPr/>
            <p:nvPr/>
          </p:nvGrpSpPr>
          <p:grpSpPr>
            <a:xfrm>
              <a:off x="1642397" y="5858990"/>
              <a:ext cx="2965462" cy="369332"/>
              <a:chOff x="2215002" y="3148232"/>
              <a:chExt cx="2965462" cy="369332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888F480-5D4C-41E2-92D1-E36AF1D55EF8}"/>
                  </a:ext>
                </a:extLst>
              </p:cNvPr>
              <p:cNvSpPr txBox="1"/>
              <p:nvPr/>
            </p:nvSpPr>
            <p:spPr>
              <a:xfrm>
                <a:off x="2215002" y="3148232"/>
                <a:ext cx="2965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cs typeface="+mn-ea"/>
                    <a:sym typeface="+mn-lt"/>
                  </a:rPr>
                  <a:t>为分类器       计算的标签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graphicFrame>
            <p:nvGraphicFramePr>
              <p:cNvPr id="30" name="对象 29">
                <a:extLst>
                  <a:ext uri="{FF2B5EF4-FFF2-40B4-BE49-F238E27FC236}">
                    <a16:creationId xmlns:a16="http://schemas.microsoft.com/office/drawing/2014/main" id="{ED9EA847-5E49-4970-A2E9-40184DB04A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22611"/>
                  </p:ext>
                </p:extLst>
              </p:nvPr>
            </p:nvGraphicFramePr>
            <p:xfrm>
              <a:off x="3321495" y="3177839"/>
              <a:ext cx="250825" cy="339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044" name="Equation" r:id="rId13" imgW="152280" imgH="203040" progId="Equation.DSMT4">
                      <p:embed/>
                    </p:oleObj>
                  </mc:Choice>
                  <mc:Fallback>
                    <p:oleObj name="Equation" r:id="rId13" imgW="152280" imgH="203040" progId="Equation.DSMT4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C2EFD307-7929-4A67-A11D-4B771C1192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21495" y="3177839"/>
                            <a:ext cx="250825" cy="3397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44890828-1E90-4140-84A5-8373BE7588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2767" y="4231402"/>
            <a:ext cx="6491763" cy="19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MLMT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C39597-DB6A-4316-A1D8-67A3F6F44DF0}"/>
              </a:ext>
            </a:extLst>
          </p:cNvPr>
          <p:cNvSpPr txBox="1"/>
          <p:nvPr/>
        </p:nvSpPr>
        <p:spPr>
          <a:xfrm>
            <a:off x="463826" y="1383972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MDD</a:t>
            </a:r>
            <a:r>
              <a:rPr lang="zh-CN" altLang="en-US" dirty="0">
                <a:cs typeface="+mn-ea"/>
                <a:sym typeface="+mn-lt"/>
              </a:rPr>
              <a:t>应用到小样本学习中。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475545-59F3-4CFB-81B8-27C4836D9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246"/>
          <a:stretch/>
        </p:blipFill>
        <p:spPr>
          <a:xfrm>
            <a:off x="571195" y="2265211"/>
            <a:ext cx="4858011" cy="201705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26ADFCB-6F67-4DE8-A9DB-4BD62826CB22}"/>
              </a:ext>
            </a:extLst>
          </p:cNvPr>
          <p:cNvGrpSpPr/>
          <p:nvPr/>
        </p:nvGrpSpPr>
        <p:grpSpPr>
          <a:xfrm>
            <a:off x="476544" y="4435588"/>
            <a:ext cx="6654151" cy="375541"/>
            <a:chOff x="303452" y="4526932"/>
            <a:chExt cx="6654151" cy="37554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69F58F8-5674-4FCD-B20D-5E67C4240B49}"/>
                </a:ext>
              </a:extLst>
            </p:cNvPr>
            <p:cNvGrpSpPr/>
            <p:nvPr/>
          </p:nvGrpSpPr>
          <p:grpSpPr>
            <a:xfrm>
              <a:off x="303452" y="4533141"/>
              <a:ext cx="6654151" cy="369332"/>
              <a:chOff x="2215001" y="3148232"/>
              <a:chExt cx="6654151" cy="369332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64E42F-32F8-4A8F-90F5-C84C6B04C551}"/>
                  </a:ext>
                </a:extLst>
              </p:cNvPr>
              <p:cNvSpPr txBox="1"/>
              <p:nvPr/>
            </p:nvSpPr>
            <p:spPr>
              <a:xfrm>
                <a:off x="2215001" y="3148232"/>
                <a:ext cx="6654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cs typeface="+mn-ea"/>
                    <a:sym typeface="+mn-lt"/>
                  </a:rPr>
                  <a:t>      是以       的各类中心为原型，结合欧氏距离的最近邻分类器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C2EFD307-7929-4A67-A11D-4B771C1192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3765612"/>
                  </p:ext>
                </p:extLst>
              </p:nvPr>
            </p:nvGraphicFramePr>
            <p:xfrm>
              <a:off x="2322369" y="3177839"/>
              <a:ext cx="249237" cy="339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105" name="Equation" r:id="rId5" imgW="152280" imgH="203040" progId="Equation.DSMT4">
                      <p:embed/>
                    </p:oleObj>
                  </mc:Choice>
                  <mc:Fallback>
                    <p:oleObj name="Equation" r:id="rId5" imgW="152280" imgH="203040" progId="Equation.DSMT4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C2EFD307-7929-4A67-A11D-4B771C1192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22369" y="3177839"/>
                            <a:ext cx="249237" cy="3397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0076ABF0-74A4-4475-96FA-5D2DDC33955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3374781"/>
                </p:ext>
              </p:extLst>
            </p:nvPr>
          </p:nvGraphicFramePr>
          <p:xfrm>
            <a:off x="1215990" y="4526932"/>
            <a:ext cx="414337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6" name="Equation" r:id="rId7" imgW="253800" imgH="215640" progId="Equation.DSMT4">
                    <p:embed/>
                  </p:oleObj>
                </mc:Choice>
                <mc:Fallback>
                  <p:oleObj name="Equation" r:id="rId7" imgW="253800" imgH="21564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C2EFD307-7929-4A67-A11D-4B771C1192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5990" y="4526932"/>
                          <a:ext cx="414337" cy="3603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4F3229B-C025-4763-AA01-9FDC4E0A0135}"/>
              </a:ext>
            </a:extLst>
          </p:cNvPr>
          <p:cNvGrpSpPr/>
          <p:nvPr/>
        </p:nvGrpSpPr>
        <p:grpSpPr>
          <a:xfrm>
            <a:off x="476544" y="4874890"/>
            <a:ext cx="6654151" cy="382587"/>
            <a:chOff x="390524" y="4660686"/>
            <a:chExt cx="6654151" cy="38258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52A6B6-2AFC-4F3E-856F-D6FDD5D6B56F}"/>
                </a:ext>
              </a:extLst>
            </p:cNvPr>
            <p:cNvSpPr txBox="1"/>
            <p:nvPr/>
          </p:nvSpPr>
          <p:spPr>
            <a:xfrm>
              <a:off x="390524" y="4673941"/>
              <a:ext cx="66541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      也以       的各类中心为原型，距离为：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5F86F256-02B6-4A4C-AE50-45C4140545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6842729"/>
                </p:ext>
              </p:extLst>
            </p:nvPr>
          </p:nvGraphicFramePr>
          <p:xfrm>
            <a:off x="1303063" y="4665085"/>
            <a:ext cx="414337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7" name="Equation" r:id="rId9" imgW="253800" imgH="215640" progId="Equation.DSMT4">
                    <p:embed/>
                  </p:oleObj>
                </mc:Choice>
                <mc:Fallback>
                  <p:oleObj name="Equation" r:id="rId9" imgW="253800" imgH="21564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0076ABF0-74A4-4475-96FA-5D2DDC3395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3063" y="4665085"/>
                          <a:ext cx="414337" cy="3603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F8822B46-D3FA-4A88-8B95-1D48C4451C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2380645"/>
                </p:ext>
              </p:extLst>
            </p:nvPr>
          </p:nvGraphicFramePr>
          <p:xfrm>
            <a:off x="456617" y="4660686"/>
            <a:ext cx="290513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8" name="Equation" r:id="rId11" imgW="177480" imgH="228600" progId="Equation.DSMT4">
                    <p:embed/>
                  </p:oleObj>
                </mc:Choice>
                <mc:Fallback>
                  <p:oleObj name="Equation" r:id="rId11" imgW="177480" imgH="228600" progId="Equation.DSMT4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C2EFD307-7929-4A67-A11D-4B771C1192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617" y="4660686"/>
                          <a:ext cx="290513" cy="382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0749810-66FF-4E8B-969D-BD9BA90FF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445997"/>
              </p:ext>
            </p:extLst>
          </p:nvPr>
        </p:nvGraphicFramePr>
        <p:xfrm>
          <a:off x="1613437" y="5369658"/>
          <a:ext cx="3133664" cy="46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9" name="Equation" r:id="rId13" imgW="2095200" imgH="304560" progId="Equation.DSMT4">
                  <p:embed/>
                </p:oleObj>
              </mc:Choice>
              <mc:Fallback>
                <p:oleObj name="Equation" r:id="rId13" imgW="2095200" imgH="30456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F696F732-5B86-40D8-926C-FCE593EBDC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437" y="5369658"/>
                        <a:ext cx="3133664" cy="460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463826" y="1800468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选两个类完全不同的元任务：</a:t>
            </a:r>
            <a:endParaRPr lang="en-US" altLang="zh-CN" dirty="0">
              <a:cs typeface="+mn-ea"/>
              <a:sym typeface="+mn-lt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B3C2C15-0DB5-4BF2-BEF7-1F8467E9D809}"/>
              </a:ext>
            </a:extLst>
          </p:cNvPr>
          <p:cNvCxnSpPr/>
          <p:nvPr/>
        </p:nvCxnSpPr>
        <p:spPr>
          <a:xfrm>
            <a:off x="5208494" y="3550024"/>
            <a:ext cx="439271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9A7D43-8511-4AE6-AC7C-D994372F3876}"/>
              </a:ext>
            </a:extLst>
          </p:cNvPr>
          <p:cNvSpPr txBox="1"/>
          <p:nvPr/>
        </p:nvSpPr>
        <p:spPr>
          <a:xfrm>
            <a:off x="5726108" y="3701028"/>
            <a:ext cx="88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MDD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BEC5717-9528-4AD4-B2EA-E5B88C787E87}"/>
              </a:ext>
            </a:extLst>
          </p:cNvPr>
          <p:cNvGrpSpPr/>
          <p:nvPr/>
        </p:nvGrpSpPr>
        <p:grpSpPr>
          <a:xfrm>
            <a:off x="463826" y="5829671"/>
            <a:ext cx="6333404" cy="412373"/>
            <a:chOff x="463826" y="5829300"/>
            <a:chExt cx="6333404" cy="41237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8EA6EFA-E2D7-4147-A27F-68CAEFAE57B9}"/>
                </a:ext>
              </a:extLst>
            </p:cNvPr>
            <p:cNvSpPr txBox="1"/>
            <p:nvPr/>
          </p:nvSpPr>
          <p:spPr>
            <a:xfrm>
              <a:off x="463826" y="5872341"/>
              <a:ext cx="63334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cs typeface="+mn-ea"/>
                  <a:sym typeface="+mn-lt"/>
                </a:rPr>
                <a:t>问题：    中的类与       中的类完全不同，类别数也可能不同。</a:t>
              </a:r>
              <a:endParaRPr lang="en-US" altLang="zh-CN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91C42A85-C73B-4902-9FA3-ECC17E48E9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3569721"/>
                </p:ext>
              </p:extLst>
            </p:nvPr>
          </p:nvGraphicFramePr>
          <p:xfrm>
            <a:off x="1141132" y="5854516"/>
            <a:ext cx="35242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0" name="Equation" r:id="rId15" imgW="215640" imgH="215640" progId="Equation.DSMT4">
                    <p:embed/>
                  </p:oleObj>
                </mc:Choice>
                <mc:Fallback>
                  <p:oleObj name="Equation" r:id="rId15" imgW="215640" imgH="21564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5F86F256-02B6-4A4C-AE50-45C4140545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132" y="5854516"/>
                          <a:ext cx="352425" cy="3603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9C5F13C1-0F54-48EC-A788-6966B2CA95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847164"/>
                </p:ext>
              </p:extLst>
            </p:nvPr>
          </p:nvGraphicFramePr>
          <p:xfrm>
            <a:off x="2403475" y="5829300"/>
            <a:ext cx="374650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1" name="Equation" r:id="rId17" imgW="228600" imgH="215640" progId="Equation.DSMT4">
                    <p:embed/>
                  </p:oleObj>
                </mc:Choice>
                <mc:Fallback>
                  <p:oleObj name="Equation" r:id="rId17" imgW="228600" imgH="215640" progId="Equation.DSMT4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91C42A85-C73B-4902-9FA3-ECC17E48E9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3475" y="5829300"/>
                          <a:ext cx="374650" cy="3603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2EE2ACB-2FB4-43D0-8BE1-AFA64491B455}"/>
              </a:ext>
            </a:extLst>
          </p:cNvPr>
          <p:cNvCxnSpPr/>
          <p:nvPr/>
        </p:nvCxnSpPr>
        <p:spPr>
          <a:xfrm>
            <a:off x="7198659" y="1452159"/>
            <a:ext cx="0" cy="492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311C06B-9B1E-45AE-BAD0-707C7D2BBDEB}"/>
              </a:ext>
            </a:extLst>
          </p:cNvPr>
          <p:cNvSpPr txBox="1"/>
          <p:nvPr/>
        </p:nvSpPr>
        <p:spPr>
          <a:xfrm>
            <a:off x="7363724" y="1478868"/>
            <a:ext cx="425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一些想法：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765E8D1-5D12-44B6-8267-D113C935AFB1}"/>
              </a:ext>
            </a:extLst>
          </p:cNvPr>
          <p:cNvGrpSpPr/>
          <p:nvPr/>
        </p:nvGrpSpPr>
        <p:grpSpPr>
          <a:xfrm>
            <a:off x="7397870" y="1872919"/>
            <a:ext cx="4255470" cy="874214"/>
            <a:chOff x="7397870" y="1872919"/>
            <a:chExt cx="4255470" cy="874214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54DD043-C491-4002-BF24-8E5CEC17DAE5}"/>
                </a:ext>
              </a:extLst>
            </p:cNvPr>
            <p:cNvSpPr txBox="1"/>
            <p:nvPr/>
          </p:nvSpPr>
          <p:spPr>
            <a:xfrm>
              <a:off x="7397870" y="1872919"/>
              <a:ext cx="4255470" cy="8742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记                   为一个最近邻分类器，    为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类中心，  为使用的距离。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52" name="对象 51">
              <a:extLst>
                <a:ext uri="{FF2B5EF4-FFF2-40B4-BE49-F238E27FC236}">
                  <a16:creationId xmlns:a16="http://schemas.microsoft.com/office/drawing/2014/main" id="{AEAC59AE-7BD0-427B-AB0E-005533B81B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0233735"/>
                </p:ext>
              </p:extLst>
            </p:nvPr>
          </p:nvGraphicFramePr>
          <p:xfrm>
            <a:off x="7897950" y="1966420"/>
            <a:ext cx="722313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2" name="Equation" r:id="rId19" imgW="482400" imgH="253800" progId="Equation.DSMT4">
                    <p:embed/>
                  </p:oleObj>
                </mc:Choice>
                <mc:Fallback>
                  <p:oleObj name="Equation" r:id="rId19" imgW="482400" imgH="25380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3C791752-73DA-419F-8EDA-CA059D9006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7950" y="1966420"/>
                          <a:ext cx="722313" cy="3841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>
              <a:extLst>
                <a:ext uri="{FF2B5EF4-FFF2-40B4-BE49-F238E27FC236}">
                  <a16:creationId xmlns:a16="http://schemas.microsoft.com/office/drawing/2014/main" id="{E9A4C148-D129-4865-A81B-DDDA822B90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2173545"/>
                </p:ext>
              </p:extLst>
            </p:nvPr>
          </p:nvGraphicFramePr>
          <p:xfrm>
            <a:off x="11044677" y="1996924"/>
            <a:ext cx="228600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3" name="Equation" r:id="rId21" imgW="152280" imgH="177480" progId="Equation.DSMT4">
                    <p:embed/>
                  </p:oleObj>
                </mc:Choice>
                <mc:Fallback>
                  <p:oleObj name="Equation" r:id="rId21" imgW="152280" imgH="177480" progId="Equation.DSMT4">
                    <p:embed/>
                    <p:pic>
                      <p:nvPicPr>
                        <p:cNvPr id="52" name="对象 51">
                          <a:extLst>
                            <a:ext uri="{FF2B5EF4-FFF2-40B4-BE49-F238E27FC236}">
                              <a16:creationId xmlns:a16="http://schemas.microsoft.com/office/drawing/2014/main" id="{AEAC59AE-7BD0-427B-AB0E-005533B81B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4677" y="1996924"/>
                          <a:ext cx="228600" cy="2682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6716395D-60DF-4D58-8A63-3543119F35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4720534"/>
                </p:ext>
              </p:extLst>
            </p:nvPr>
          </p:nvGraphicFramePr>
          <p:xfrm>
            <a:off x="8275078" y="2410619"/>
            <a:ext cx="209550" cy="26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4" name="Equation" r:id="rId23" imgW="139680" imgH="177480" progId="Equation.DSMT4">
                    <p:embed/>
                  </p:oleObj>
                </mc:Choice>
                <mc:Fallback>
                  <p:oleObj name="Equation" r:id="rId23" imgW="139680" imgH="177480" progId="Equation.DSMT4">
                    <p:embed/>
                    <p:pic>
                      <p:nvPicPr>
                        <p:cNvPr id="54" name="对象 53">
                          <a:extLst>
                            <a:ext uri="{FF2B5EF4-FFF2-40B4-BE49-F238E27FC236}">
                              <a16:creationId xmlns:a16="http://schemas.microsoft.com/office/drawing/2014/main" id="{E9A4C148-D129-4865-A81B-DDDA822B90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078" y="2410619"/>
                          <a:ext cx="209550" cy="2682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D0040525-380E-49AA-915B-FD25936D55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722146"/>
              </p:ext>
            </p:extLst>
          </p:nvPr>
        </p:nvGraphicFramePr>
        <p:xfrm>
          <a:off x="7867179" y="3227478"/>
          <a:ext cx="33877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5" name="Equation" r:id="rId25" imgW="2222280" imgH="1117440" progId="Equation.DSMT4">
                  <p:embed/>
                </p:oleObj>
              </mc:Choice>
              <mc:Fallback>
                <p:oleObj name="Equation" r:id="rId25" imgW="2222280" imgH="11174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FAD3813-4390-4BD3-8E9B-42D7D1DBB8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7179" y="3227478"/>
                        <a:ext cx="3387725" cy="172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6D49B59B-0806-4626-A2AE-8CBF4D3029B1}"/>
              </a:ext>
            </a:extLst>
          </p:cNvPr>
          <p:cNvSpPr txBox="1"/>
          <p:nvPr/>
        </p:nvSpPr>
        <p:spPr>
          <a:xfrm>
            <a:off x="7397870" y="5431848"/>
            <a:ext cx="4594248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虽然不能实现样本对齐，从定义本身来看，使距离 </a:t>
            </a:r>
            <a:r>
              <a:rPr lang="en-US" altLang="zh-CN" i="1" dirty="0">
                <a:solidFill>
                  <a:srgbClr val="FF0000"/>
                </a:solidFill>
                <a:cs typeface="+mn-ea"/>
                <a:sym typeface="+mn-lt"/>
              </a:rPr>
              <a:t>d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在目标域上是一个不太差的距离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812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621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问题引入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678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MLMT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463826" y="1478868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选类相同但样本不同的两个元任务使分类结果接近：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A693219-6B94-445C-85EC-046C4876F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366" y="2238328"/>
            <a:ext cx="6003268" cy="253946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B546799-9046-4114-BD97-E42BC02FDC4A}"/>
              </a:ext>
            </a:extLst>
          </p:cNvPr>
          <p:cNvSpPr txBox="1"/>
          <p:nvPr/>
        </p:nvSpPr>
        <p:spPr>
          <a:xfrm>
            <a:off x="463826" y="4825135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知识蒸馏</a:t>
            </a:r>
            <a:r>
              <a:rPr lang="en-US" altLang="zh-CN" dirty="0">
                <a:cs typeface="+mn-ea"/>
                <a:sym typeface="+mn-lt"/>
              </a:rPr>
              <a:t>loss</a:t>
            </a:r>
            <a:r>
              <a:rPr lang="zh-CN" altLang="en-US" dirty="0">
                <a:cs typeface="+mn-ea"/>
                <a:sym typeface="+mn-lt"/>
              </a:rPr>
              <a:t>：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001A65F0-22EA-4471-9579-66C8DD601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496283"/>
              </p:ext>
            </p:extLst>
          </p:nvPr>
        </p:nvGraphicFramePr>
        <p:xfrm>
          <a:off x="1527736" y="5314497"/>
          <a:ext cx="3021013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3" name="Equation" r:id="rId5" imgW="1981080" imgH="711000" progId="Equation.DSMT4">
                  <p:embed/>
                </p:oleObj>
              </mc:Choice>
              <mc:Fallback>
                <p:oleObj name="Equation" r:id="rId5" imgW="1981080" imgH="71100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D0040525-380E-49AA-915B-FD25936D55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736" y="5314497"/>
                        <a:ext cx="3021013" cy="1090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7C3A312-FE69-4421-BD34-54FA9E0F9137}"/>
              </a:ext>
            </a:extLst>
          </p:cNvPr>
          <p:cNvSpPr txBox="1"/>
          <p:nvPr/>
        </p:nvSpPr>
        <p:spPr>
          <a:xfrm>
            <a:off x="5472381" y="5819871"/>
            <a:ext cx="4341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cs typeface="+mn-ea"/>
                <a:sym typeface="+mn-lt"/>
              </a:rPr>
              <a:t>T </a:t>
            </a:r>
            <a:r>
              <a:rPr lang="zh-CN" altLang="en-US" dirty="0">
                <a:cs typeface="+mn-ea"/>
                <a:sym typeface="+mn-lt"/>
              </a:rPr>
              <a:t>越大， 分布越平滑，越关注分错的概率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5C3B9F35-7791-4AC7-9099-405C95511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409719"/>
              </p:ext>
            </p:extLst>
          </p:nvPr>
        </p:nvGraphicFramePr>
        <p:xfrm>
          <a:off x="6797230" y="5314497"/>
          <a:ext cx="183991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4" name="Equation" r:id="rId7" imgW="1206360" imgH="253800" progId="Equation.DSMT4">
                  <p:embed/>
                </p:oleObj>
              </mc:Choice>
              <mc:Fallback>
                <p:oleObj name="Equation" r:id="rId7" imgW="120636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01A65F0-22EA-4471-9579-66C8DD601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230" y="5314497"/>
                        <a:ext cx="1839913" cy="388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129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LFT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分布模拟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463826" y="1478868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LFT</a:t>
            </a:r>
            <a:r>
              <a:rPr lang="zh-CN" altLang="en-US"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Learned Feature-Wise Transformation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C5877-7CF5-4F40-8701-2792BF689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2" y="1848200"/>
            <a:ext cx="5784060" cy="31531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6FD46F-2BD5-4704-8C86-6110289D5F6C}"/>
              </a:ext>
            </a:extLst>
          </p:cNvPr>
          <p:cNvSpPr txBox="1"/>
          <p:nvPr/>
        </p:nvSpPr>
        <p:spPr>
          <a:xfrm>
            <a:off x="257458" y="5289203"/>
            <a:ext cx="6967915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从两个不同的域 </a:t>
            </a:r>
            <a:r>
              <a:rPr lang="en-US" altLang="zh-CN" dirty="0" err="1">
                <a:cs typeface="+mn-ea"/>
                <a:sym typeface="+mn-lt"/>
              </a:rPr>
              <a:t>ps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 err="1">
                <a:cs typeface="+mn-ea"/>
                <a:sym typeface="+mn-lt"/>
              </a:rPr>
              <a:t>pu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生成两个元任务；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en-US" altLang="zh-CN" dirty="0" err="1">
                <a:cs typeface="+mn-ea"/>
                <a:sym typeface="+mn-lt"/>
              </a:rPr>
              <a:t>ps</a:t>
            </a:r>
            <a:r>
              <a:rPr lang="zh-CN" altLang="en-US" dirty="0">
                <a:cs typeface="+mn-ea"/>
                <a:sym typeface="+mn-lt"/>
              </a:rPr>
              <a:t> 训练模型，在若干层上做特征扰动（增广）；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67203A1-E02B-4783-94FC-A5293B06E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4371" y="2078038"/>
          <a:ext cx="44910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99" name="Equation" r:id="rId5" imgW="2946240" imgH="304560" progId="Equation.DSMT4">
                  <p:embed/>
                </p:oleObj>
              </mc:Choice>
              <mc:Fallback>
                <p:oleObj name="Equation" r:id="rId5" imgW="2946240" imgH="30456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67203A1-E02B-4783-94FC-A5293B06E5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4371" y="2078038"/>
                        <a:ext cx="4491038" cy="466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A946F25-5557-4F77-A6BF-747F7B978C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2940" y="2680199"/>
          <a:ext cx="19939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0" name="Equation" r:id="rId7" imgW="1307880" imgH="241200" progId="Equation.DSMT4">
                  <p:embed/>
                </p:oleObj>
              </mc:Choice>
              <mc:Fallback>
                <p:oleObj name="Equation" r:id="rId7" imgW="130788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A946F25-5557-4F77-A6BF-747F7B978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2940" y="2680199"/>
                        <a:ext cx="1993900" cy="369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741BBE7B-F168-42C0-83A0-06BE171EA136}"/>
              </a:ext>
            </a:extLst>
          </p:cNvPr>
          <p:cNvGrpSpPr/>
          <p:nvPr/>
        </p:nvGrpSpPr>
        <p:grpSpPr>
          <a:xfrm>
            <a:off x="6712046" y="3459599"/>
            <a:ext cx="4923363" cy="458715"/>
            <a:chOff x="6712046" y="3269674"/>
            <a:chExt cx="4923363" cy="45871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5655A9-DA3F-4A37-8F10-6C9CDCE8A45A}"/>
                </a:ext>
              </a:extLst>
            </p:cNvPr>
            <p:cNvSpPr txBox="1"/>
            <p:nvPr/>
          </p:nvSpPr>
          <p:spPr>
            <a:xfrm>
              <a:off x="6712046" y="3269674"/>
              <a:ext cx="4923363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在</a:t>
              </a:r>
              <a:r>
                <a:rPr lang="en-US" altLang="zh-CN" dirty="0" err="1">
                  <a:cs typeface="+mn-ea"/>
                  <a:sym typeface="+mn-lt"/>
                </a:rPr>
                <a:t>ps</a:t>
              </a:r>
              <a:r>
                <a:rPr lang="zh-CN" altLang="en-US" dirty="0">
                  <a:cs typeface="+mn-ea"/>
                  <a:sym typeface="+mn-lt"/>
                </a:rPr>
                <a:t>上 训练模型参数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6F9CB920-96DC-48DF-A21F-DF827DBFBB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4251397"/>
                </p:ext>
              </p:extLst>
            </p:nvPr>
          </p:nvGraphicFramePr>
          <p:xfrm>
            <a:off x="8893533" y="3364005"/>
            <a:ext cx="5603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01" name="Equation" r:id="rId9" imgW="368280" imgH="228600" progId="Equation.DSMT4">
                    <p:embed/>
                  </p:oleObj>
                </mc:Choice>
                <mc:Fallback>
                  <p:oleObj name="Equation" r:id="rId9" imgW="368280" imgH="2286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6F9CB920-96DC-48DF-A21F-DF827DBFBB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93533" y="3364005"/>
                          <a:ext cx="560388" cy="3492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32E57F8-8DF0-4F08-AE0F-14AFEDA48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90407"/>
              </p:ext>
            </p:extLst>
          </p:nvPr>
        </p:nvGraphicFramePr>
        <p:xfrm>
          <a:off x="6797230" y="4232929"/>
          <a:ext cx="48387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2" name="Equation" r:id="rId11" imgW="3174840" imgH="660240" progId="Equation.DSMT4">
                  <p:embed/>
                </p:oleObj>
              </mc:Choice>
              <mc:Fallback>
                <p:oleObj name="Equation" r:id="rId11" imgW="3174840" imgH="6602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32E57F8-8DF0-4F08-AE0F-14AFEDA48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230" y="4232929"/>
                        <a:ext cx="4838700" cy="1012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1D5A1A09-C668-4491-979D-67E1DCA07F41}"/>
              </a:ext>
            </a:extLst>
          </p:cNvPr>
          <p:cNvGrpSpPr/>
          <p:nvPr/>
        </p:nvGrpSpPr>
        <p:grpSpPr>
          <a:xfrm>
            <a:off x="6693937" y="5405116"/>
            <a:ext cx="4923363" cy="511175"/>
            <a:chOff x="6712046" y="3269674"/>
            <a:chExt cx="4923363" cy="51117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70D68A2-4755-42AB-8134-C75D93905B60}"/>
                </a:ext>
              </a:extLst>
            </p:cNvPr>
            <p:cNvSpPr txBox="1"/>
            <p:nvPr/>
          </p:nvSpPr>
          <p:spPr>
            <a:xfrm>
              <a:off x="6712046" y="3269674"/>
              <a:ext cx="4923363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其中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DBDFFCFE-44C4-4D01-A246-96AADACD5D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3618788"/>
                </p:ext>
              </p:extLst>
            </p:nvPr>
          </p:nvGraphicFramePr>
          <p:xfrm>
            <a:off x="7381184" y="3355399"/>
            <a:ext cx="1235075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03" name="Equation" r:id="rId13" imgW="812520" imgH="279360" progId="Equation.DSMT4">
                    <p:embed/>
                  </p:oleObj>
                </mc:Choice>
                <mc:Fallback>
                  <p:oleObj name="Equation" r:id="rId13" imgW="812520" imgH="27936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6F9CB920-96DC-48DF-A21F-DF827DBFBB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184" y="3355399"/>
                          <a:ext cx="1235075" cy="4254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2544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LFT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分布模拟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463826" y="1478868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LFT</a:t>
            </a:r>
            <a:r>
              <a:rPr lang="zh-CN" altLang="en-US" dirty="0">
                <a:cs typeface="+mn-ea"/>
                <a:sym typeface="+mn-lt"/>
              </a:rPr>
              <a:t>：</a:t>
            </a:r>
            <a:r>
              <a:rPr lang="en-US" altLang="zh-CN" dirty="0">
                <a:cs typeface="+mn-ea"/>
                <a:sym typeface="+mn-lt"/>
              </a:rPr>
              <a:t>Learned Feature-Wise Transformation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C5877-7CF5-4F40-8701-2792BF689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73" y="2311805"/>
            <a:ext cx="5784060" cy="3153199"/>
          </a:xfrm>
          <a:prstGeom prst="rect">
            <a:avLst/>
          </a:prstGeom>
        </p:spPr>
      </p:pic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383DD80-9A32-43F4-BB3C-8FCE4BF3E0B5}"/>
              </a:ext>
            </a:extLst>
          </p:cNvPr>
          <p:cNvGrpSpPr/>
          <p:nvPr/>
        </p:nvGrpSpPr>
        <p:grpSpPr>
          <a:xfrm>
            <a:off x="6712045" y="2996532"/>
            <a:ext cx="4923363" cy="471454"/>
            <a:chOff x="6712046" y="3269674"/>
            <a:chExt cx="4923363" cy="47145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5655A9-DA3F-4A37-8F10-6C9CDCE8A45A}"/>
                </a:ext>
              </a:extLst>
            </p:cNvPr>
            <p:cNvSpPr txBox="1"/>
            <p:nvPr/>
          </p:nvSpPr>
          <p:spPr>
            <a:xfrm>
              <a:off x="6712046" y="3269674"/>
              <a:ext cx="4923363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根据 </a:t>
              </a:r>
              <a:r>
                <a:rPr lang="en-US" altLang="zh-CN" dirty="0" err="1">
                  <a:cs typeface="+mn-ea"/>
                  <a:sym typeface="+mn-lt"/>
                </a:rPr>
                <a:t>pu</a:t>
              </a:r>
              <a:r>
                <a:rPr lang="zh-CN" altLang="en-US" dirty="0">
                  <a:cs typeface="+mn-ea"/>
                  <a:sym typeface="+mn-lt"/>
                </a:rPr>
                <a:t> 上计算的</a:t>
              </a:r>
              <a:r>
                <a:rPr lang="en-US" altLang="zh-CN" dirty="0">
                  <a:cs typeface="+mn-ea"/>
                  <a:sym typeface="+mn-lt"/>
                </a:rPr>
                <a:t>loss</a:t>
              </a:r>
              <a:r>
                <a:rPr lang="zh-CN" altLang="en-US" dirty="0">
                  <a:cs typeface="+mn-ea"/>
                  <a:sym typeface="+mn-lt"/>
                </a:rPr>
                <a:t>训练      ：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8955D1F4-3C21-48DA-9512-0F068523A8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0636751"/>
                </p:ext>
              </p:extLst>
            </p:nvPr>
          </p:nvGraphicFramePr>
          <p:xfrm>
            <a:off x="9371578" y="3374416"/>
            <a:ext cx="269875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30" name="Equation" r:id="rId5" imgW="177480" imgH="241200" progId="Equation.DSMT4">
                    <p:embed/>
                  </p:oleObj>
                </mc:Choice>
                <mc:Fallback>
                  <p:oleObj name="Equation" r:id="rId5" imgW="177480" imgH="241200" progId="Equation.DSMT4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DBDFFCFE-44C4-4D01-A246-96AADACD5D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71578" y="3374416"/>
                          <a:ext cx="269875" cy="3667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F8426D5-FF51-46BA-8CA2-2B534C7F12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849291"/>
              </p:ext>
            </p:extLst>
          </p:nvPr>
        </p:nvGraphicFramePr>
        <p:xfrm>
          <a:off x="6904134" y="4210651"/>
          <a:ext cx="464661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31" name="Equation" r:id="rId7" imgW="3047760" imgH="355320" progId="Equation.DSMT4">
                  <p:embed/>
                </p:oleObj>
              </mc:Choice>
              <mc:Fallback>
                <p:oleObj name="Equation" r:id="rId7" imgW="3047760" imgH="35532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67203A1-E02B-4783-94FC-A5293B06E5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134" y="4210651"/>
                        <a:ext cx="4646612" cy="544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extLst>
              <a:ext uri="{FF2B5EF4-FFF2-40B4-BE49-F238E27FC236}">
                <a16:creationId xmlns:a16="http://schemas.microsoft.com/office/drawing/2014/main" id="{8A1786E7-F262-44F2-A223-1B767BD7E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746324"/>
              </p:ext>
            </p:extLst>
          </p:nvPr>
        </p:nvGraphicFramePr>
        <p:xfrm>
          <a:off x="8112846" y="4812099"/>
          <a:ext cx="18002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32" name="Equation" r:id="rId9" imgW="1180800" imgH="291960" progId="Equation.DSMT4">
                  <p:embed/>
                </p:oleObj>
              </mc:Choice>
              <mc:Fallback>
                <p:oleObj name="Equation" r:id="rId9" imgW="1180800" imgH="29196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4F8426D5-FF51-46BA-8CA2-2B534C7F12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846" y="4812099"/>
                        <a:ext cx="1800225" cy="447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5FB69DE-A692-4669-BFAD-A3BFC648EB90}"/>
              </a:ext>
            </a:extLst>
          </p:cNvPr>
          <p:cNvGrpSpPr/>
          <p:nvPr/>
        </p:nvGrpSpPr>
        <p:grpSpPr>
          <a:xfrm>
            <a:off x="6712044" y="3555576"/>
            <a:ext cx="4923363" cy="468051"/>
            <a:chOff x="6712046" y="3718619"/>
            <a:chExt cx="4923363" cy="468051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22AFDAA0-F8B6-45E0-8396-33995E736E39}"/>
                </a:ext>
              </a:extLst>
            </p:cNvPr>
            <p:cNvSpPr txBox="1"/>
            <p:nvPr/>
          </p:nvSpPr>
          <p:spPr>
            <a:xfrm>
              <a:off x="6712046" y="3718619"/>
              <a:ext cx="4923363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先去掉       层： 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99" name="对象 98">
              <a:extLst>
                <a:ext uri="{FF2B5EF4-FFF2-40B4-BE49-F238E27FC236}">
                  <a16:creationId xmlns:a16="http://schemas.microsoft.com/office/drawing/2014/main" id="{FDFBF00C-A576-42E5-BBBC-D1474ADEB6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9492737"/>
                </p:ext>
              </p:extLst>
            </p:nvPr>
          </p:nvGraphicFramePr>
          <p:xfrm>
            <a:off x="7569672" y="3819958"/>
            <a:ext cx="269875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33" name="Equation" r:id="rId11" imgW="177480" imgH="241200" progId="Equation.DSMT4">
                    <p:embed/>
                  </p:oleObj>
                </mc:Choice>
                <mc:Fallback>
                  <p:oleObj name="Equation" r:id="rId11" imgW="177480" imgH="2412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8955D1F4-3C21-48DA-9512-0F068523A8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9672" y="3819958"/>
                          <a:ext cx="269875" cy="3667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748E5B6B-F0E7-44A6-9A20-63AB94FCC2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756686"/>
              </p:ext>
            </p:extLst>
          </p:nvPr>
        </p:nvGraphicFramePr>
        <p:xfrm>
          <a:off x="6712046" y="1601454"/>
          <a:ext cx="48387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34" name="Equation" r:id="rId12" imgW="3174840" imgH="660240" progId="Equation.DSMT4">
                  <p:embed/>
                </p:oleObj>
              </mc:Choice>
              <mc:Fallback>
                <p:oleObj name="Equation" r:id="rId12" imgW="3174840" imgH="6602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32E57F8-8DF0-4F08-AE0F-14AFEDA48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046" y="1601454"/>
                        <a:ext cx="4838700" cy="1012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合 44">
            <a:extLst>
              <a:ext uri="{FF2B5EF4-FFF2-40B4-BE49-F238E27FC236}">
                <a16:creationId xmlns:a16="http://schemas.microsoft.com/office/drawing/2014/main" id="{59EB5F63-FFE2-4FC6-A19E-7B0753CA5C18}"/>
              </a:ext>
            </a:extLst>
          </p:cNvPr>
          <p:cNvGrpSpPr/>
          <p:nvPr/>
        </p:nvGrpSpPr>
        <p:grpSpPr>
          <a:xfrm>
            <a:off x="6712044" y="5215900"/>
            <a:ext cx="4923363" cy="458715"/>
            <a:chOff x="6712046" y="3718619"/>
            <a:chExt cx="4923363" cy="458715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24E97B3-65E3-49DF-BA1C-5B911887AA01}"/>
                </a:ext>
              </a:extLst>
            </p:cNvPr>
            <p:cNvSpPr txBox="1"/>
            <p:nvPr/>
          </p:nvSpPr>
          <p:spPr>
            <a:xfrm>
              <a:off x="6712046" y="3718619"/>
              <a:ext cx="4923363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通过        反传梯度，计算</a:t>
              </a:r>
              <a:r>
                <a:rPr lang="en-US" altLang="zh-CN" dirty="0" err="1">
                  <a:cs typeface="+mn-ea"/>
                  <a:sym typeface="+mn-lt"/>
                </a:rPr>
                <a:t>ps</a:t>
              </a:r>
              <a:r>
                <a:rPr lang="zh-CN" altLang="en-US" dirty="0">
                  <a:cs typeface="+mn-ea"/>
                  <a:sym typeface="+mn-lt"/>
                </a:rPr>
                <a:t>上</a:t>
              </a:r>
              <a:r>
                <a:rPr lang="en-US" altLang="zh-CN" dirty="0">
                  <a:cs typeface="+mn-ea"/>
                  <a:sym typeface="+mn-lt"/>
                </a:rPr>
                <a:t>loss</a:t>
              </a:r>
              <a:r>
                <a:rPr lang="zh-CN" altLang="en-US" dirty="0">
                  <a:cs typeface="+mn-ea"/>
                  <a:sym typeface="+mn-lt"/>
                </a:rPr>
                <a:t>的二阶导数 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aphicFrame>
          <p:nvGraphicFramePr>
            <p:cNvPr id="47" name="对象 46">
              <a:extLst>
                <a:ext uri="{FF2B5EF4-FFF2-40B4-BE49-F238E27FC236}">
                  <a16:creationId xmlns:a16="http://schemas.microsoft.com/office/drawing/2014/main" id="{638FD037-30B5-4B91-A44F-2CD4107A08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9982103"/>
                </p:ext>
              </p:extLst>
            </p:nvPr>
          </p:nvGraphicFramePr>
          <p:xfrm>
            <a:off x="7336571" y="3791572"/>
            <a:ext cx="3841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35" name="Equation" r:id="rId14" imgW="253800" imgH="253800" progId="Equation.DSMT4">
                    <p:embed/>
                  </p:oleObj>
                </mc:Choice>
                <mc:Fallback>
                  <p:oleObj name="Equation" r:id="rId14" imgW="253800" imgH="253800" progId="Equation.DSMT4">
                    <p:embed/>
                    <p:pic>
                      <p:nvPicPr>
                        <p:cNvPr id="99" name="对象 98">
                          <a:extLst>
                            <a:ext uri="{FF2B5EF4-FFF2-40B4-BE49-F238E27FC236}">
                              <a16:creationId xmlns:a16="http://schemas.microsoft.com/office/drawing/2014/main" id="{FDFBF00C-A576-42E5-BBBC-D1474ADEB6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36571" y="3791572"/>
                          <a:ext cx="384175" cy="3857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A580947-38E6-4BCA-8E77-8AC789BAAB54}"/>
              </a:ext>
            </a:extLst>
          </p:cNvPr>
          <p:cNvSpPr txBox="1"/>
          <p:nvPr/>
        </p:nvSpPr>
        <p:spPr>
          <a:xfrm>
            <a:off x="6712043" y="5720510"/>
            <a:ext cx="4923363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元学习方法</a:t>
            </a:r>
            <a:r>
              <a:rPr lang="en-US" altLang="zh-CN" dirty="0">
                <a:cs typeface="+mn-ea"/>
                <a:sym typeface="+mn-lt"/>
              </a:rPr>
              <a:t>MAML</a:t>
            </a:r>
            <a:r>
              <a:rPr lang="zh-CN" altLang="en-US" dirty="0">
                <a:cs typeface="+mn-ea"/>
                <a:sym typeface="+mn-lt"/>
              </a:rPr>
              <a:t>中使用过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868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LFT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分布模拟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395545" y="1452159"/>
            <a:ext cx="63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结果对比：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B4983D-06BA-4DF9-ADCD-5B74B549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065" y="1685117"/>
            <a:ext cx="6187048" cy="19929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CB4C9D-5353-41D8-8181-106C7BCDF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915" y="3794806"/>
            <a:ext cx="8432828" cy="24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5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395544" y="1452159"/>
            <a:ext cx="9716643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cs typeface="+mn-ea"/>
                <a:sym typeface="+mn-lt"/>
              </a:rPr>
              <a:t>基于距离和对抗的方法，本质上都可以看成一样的方法，只是求解的方法不同；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cs typeface="+mn-ea"/>
                <a:sym typeface="+mn-lt"/>
              </a:rPr>
              <a:t>GRL</a:t>
            </a:r>
            <a:r>
              <a:rPr lang="zh-CN" altLang="en-US" dirty="0">
                <a:cs typeface="+mn-ea"/>
                <a:sym typeface="+mn-lt"/>
              </a:rPr>
              <a:t>端到端的对抗训练方法提供了一种新的方法；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cs typeface="+mn-ea"/>
                <a:sym typeface="+mn-lt"/>
              </a:rPr>
              <a:t>LFT</a:t>
            </a:r>
            <a:r>
              <a:rPr lang="zh-CN" altLang="en-US" dirty="0">
                <a:cs typeface="+mn-ea"/>
                <a:sym typeface="+mn-lt"/>
              </a:rPr>
              <a:t>计算二重梯度，训练较慢；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85C69D-F333-4F5F-9E26-F21119E481EB}"/>
              </a:ext>
            </a:extLst>
          </p:cNvPr>
          <p:cNvSpPr txBox="1"/>
          <p:nvPr/>
        </p:nvSpPr>
        <p:spPr>
          <a:xfrm>
            <a:off x="395543" y="3540935"/>
            <a:ext cx="9716643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由于加载了</a:t>
            </a:r>
            <a:r>
              <a:rPr lang="en-US" altLang="zh-CN" dirty="0">
                <a:cs typeface="+mn-ea"/>
                <a:sym typeface="+mn-lt"/>
              </a:rPr>
              <a:t>resnext101</a:t>
            </a:r>
            <a:r>
              <a:rPr lang="zh-CN" altLang="en-US" dirty="0">
                <a:cs typeface="+mn-ea"/>
                <a:sym typeface="+mn-lt"/>
              </a:rPr>
              <a:t>的参数，只能进行微调，基于对抗的方法扰动太大；</a:t>
            </a:r>
            <a:r>
              <a:rPr lang="en-US" altLang="zh-CN" dirty="0">
                <a:cs typeface="+mn-ea"/>
                <a:sym typeface="+mn-lt"/>
              </a:rPr>
              <a:t>MD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MMD</a:t>
            </a:r>
            <a:r>
              <a:rPr lang="zh-CN" altLang="en-US" dirty="0">
                <a:cs typeface="+mn-ea"/>
                <a:sym typeface="+mn-lt"/>
              </a:rPr>
              <a:t>较合适。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37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621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其他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7056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126772BC-C377-404C-94EF-87D8FEA8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其他技巧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26730-A344-4AFB-9700-67831F752279}"/>
              </a:ext>
            </a:extLst>
          </p:cNvPr>
          <p:cNvSpPr txBox="1"/>
          <p:nvPr/>
        </p:nvSpPr>
        <p:spPr>
          <a:xfrm>
            <a:off x="395545" y="1452159"/>
            <a:ext cx="7923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cs typeface="+mn-ea"/>
                <a:sym typeface="+mn-lt"/>
              </a:rPr>
              <a:t>训练数据增广：旋转，裁剪，明暗调节等；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endParaRPr lang="en-US" altLang="zh-CN" dirty="0">
              <a:cs typeface="+mn-ea"/>
              <a:sym typeface="+mn-lt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cs typeface="+mn-ea"/>
                <a:sym typeface="+mn-lt"/>
              </a:rPr>
              <a:t>特征</a:t>
            </a:r>
            <a:r>
              <a:rPr lang="en-US" altLang="zh-CN" dirty="0">
                <a:cs typeface="+mn-ea"/>
                <a:sym typeface="+mn-lt"/>
              </a:rPr>
              <a:t>dropout</a:t>
            </a:r>
            <a:r>
              <a:rPr lang="zh-CN" altLang="en-US" dirty="0">
                <a:cs typeface="+mn-ea"/>
                <a:sym typeface="+mn-lt"/>
              </a:rPr>
              <a:t>，任务与任务之间，域与域之间生成更鲁棒的特征；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163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487114"/>
            <a:ext cx="10515600" cy="64241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小样本学习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923CD8-3D63-4FA3-9ABC-D93238FA6BF4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6D23700-42A1-47CA-BD41-84391DA91926}"/>
              </a:ext>
            </a:extLst>
          </p:cNvPr>
          <p:cNvSpPr txBox="1"/>
          <p:nvPr/>
        </p:nvSpPr>
        <p:spPr>
          <a:xfrm>
            <a:off x="389933" y="2769773"/>
            <a:ext cx="6029918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如何根据少量样本构建有效的分类模型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36172B-3620-42A6-9A81-62EC35C912DA}"/>
              </a:ext>
            </a:extLst>
          </p:cNvPr>
          <p:cNvSpPr/>
          <p:nvPr/>
        </p:nvSpPr>
        <p:spPr>
          <a:xfrm>
            <a:off x="389933" y="1633375"/>
            <a:ext cx="697627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动机</a:t>
            </a:r>
            <a:endParaRPr lang="en-US" altLang="zh-CN" sz="2000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8C0C7C-B823-493E-BD07-19CD07F1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62" y="1751340"/>
            <a:ext cx="1824038" cy="1824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A2FD1F-1DB8-4847-A9C5-3F6CE7A3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239" y="1748673"/>
            <a:ext cx="1824038" cy="18240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7A0693-34AE-43FA-84C0-6E937409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857" y="4345650"/>
            <a:ext cx="1560158" cy="16974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A2426D-9F60-4268-97B7-86B2D0223EC2}"/>
              </a:ext>
            </a:extLst>
          </p:cNvPr>
          <p:cNvSpPr txBox="1"/>
          <p:nvPr/>
        </p:nvSpPr>
        <p:spPr>
          <a:xfrm>
            <a:off x="7540267" y="1343421"/>
            <a:ext cx="697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边牧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B93FB2-A586-47EF-826B-2FFD831B5AF8}"/>
              </a:ext>
            </a:extLst>
          </p:cNvPr>
          <p:cNvSpPr txBox="1"/>
          <p:nvPr/>
        </p:nvSpPr>
        <p:spPr>
          <a:xfrm>
            <a:off x="10113794" y="1331332"/>
            <a:ext cx="697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柴犬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B686BD-724B-4F47-9842-9DBBBE4CD3C6}"/>
              </a:ext>
            </a:extLst>
          </p:cNvPr>
          <p:cNvSpPr txBox="1"/>
          <p:nvPr/>
        </p:nvSpPr>
        <p:spPr>
          <a:xfrm>
            <a:off x="9057683" y="3877343"/>
            <a:ext cx="466877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？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ACEF1B-DA75-488F-BC71-63D7C88E2E6D}"/>
              </a:ext>
            </a:extLst>
          </p:cNvPr>
          <p:cNvSpPr txBox="1"/>
          <p:nvPr/>
        </p:nvSpPr>
        <p:spPr>
          <a:xfrm>
            <a:off x="389933" y="2225780"/>
            <a:ext cx="6029918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传统的深度学习模型往往需要大量的有标签样本进行训练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06F791-BEE0-42C9-850A-A45D18B8FBFC}"/>
              </a:ext>
            </a:extLst>
          </p:cNvPr>
          <p:cNvSpPr/>
          <p:nvPr/>
        </p:nvSpPr>
        <p:spPr>
          <a:xfrm>
            <a:off x="389932" y="3572711"/>
            <a:ext cx="697627" cy="499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方法</a:t>
            </a:r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31639FC3-EA82-4ECD-810C-10E2008FDE0B}"/>
              </a:ext>
            </a:extLst>
          </p:cNvPr>
          <p:cNvSpPr/>
          <p:nvPr/>
        </p:nvSpPr>
        <p:spPr>
          <a:xfrm>
            <a:off x="742950" y="4200525"/>
            <a:ext cx="344609" cy="18425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1CE073-6A3D-491D-A2A2-D213ACB48FEA}"/>
              </a:ext>
            </a:extLst>
          </p:cNvPr>
          <p:cNvSpPr txBox="1"/>
          <p:nvPr/>
        </p:nvSpPr>
        <p:spPr>
          <a:xfrm>
            <a:off x="1298636" y="3940686"/>
            <a:ext cx="2518508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Model-based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158A70-7EE9-423D-ACED-25482AC4B02A}"/>
              </a:ext>
            </a:extLst>
          </p:cNvPr>
          <p:cNvSpPr txBox="1"/>
          <p:nvPr/>
        </p:nvSpPr>
        <p:spPr>
          <a:xfrm>
            <a:off x="1298636" y="4826511"/>
            <a:ext cx="2518508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Metric-based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019ADF-69B9-4A29-B656-BD54AB1F6086}"/>
              </a:ext>
            </a:extLst>
          </p:cNvPr>
          <p:cNvSpPr txBox="1"/>
          <p:nvPr/>
        </p:nvSpPr>
        <p:spPr>
          <a:xfrm>
            <a:off x="1298636" y="5700147"/>
            <a:ext cx="2518508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Optimization-based</a:t>
            </a:r>
          </a:p>
        </p:txBody>
      </p:sp>
    </p:spTree>
    <p:extLst>
      <p:ext uri="{BB962C8B-B14F-4D97-AF65-F5344CB8AC3E}">
        <p14:creationId xmlns:p14="http://schemas.microsoft.com/office/powerpoint/2010/main" val="116418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487114"/>
            <a:ext cx="10515600" cy="64241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N-way K-shot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923CD8-3D63-4FA3-9ABC-D93238FA6BF4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6D23700-42A1-47CA-BD41-84391DA91926}"/>
              </a:ext>
            </a:extLst>
          </p:cNvPr>
          <p:cNvSpPr txBox="1"/>
          <p:nvPr/>
        </p:nvSpPr>
        <p:spPr>
          <a:xfrm>
            <a:off x="463826" y="4403753"/>
            <a:ext cx="468254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传统的分类模型是直接对一个“样本”分类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01269B-9700-4FC6-98A6-2C75D549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91" y="1594816"/>
            <a:ext cx="4429125" cy="277263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D3E3184-78EC-4931-B3AB-F245798ACE7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752975" y="1915330"/>
            <a:ext cx="2594411" cy="64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A8A6460-FD67-4059-AA00-3D3AE6CC794C}"/>
              </a:ext>
            </a:extLst>
          </p:cNvPr>
          <p:cNvSpPr txBox="1"/>
          <p:nvPr/>
        </p:nvSpPr>
        <p:spPr>
          <a:xfrm>
            <a:off x="295064" y="4957554"/>
            <a:ext cx="5098774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“样本”：一个分类任务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9373CA-1A89-40F8-B743-668A0897F3E6}"/>
              </a:ext>
            </a:extLst>
          </p:cNvPr>
          <p:cNvGrpSpPr/>
          <p:nvPr/>
        </p:nvGrpSpPr>
        <p:grpSpPr>
          <a:xfrm>
            <a:off x="7347386" y="1545106"/>
            <a:ext cx="3167063" cy="2812767"/>
            <a:chOff x="7615237" y="1539726"/>
            <a:chExt cx="3167063" cy="281276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ACEF1B-DA75-488F-BC71-63D7C88E2E6D}"/>
                </a:ext>
              </a:extLst>
            </p:cNvPr>
            <p:cNvSpPr txBox="1"/>
            <p:nvPr/>
          </p:nvSpPr>
          <p:spPr>
            <a:xfrm>
              <a:off x="8548434" y="3567873"/>
              <a:ext cx="1300667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Meta-Task</a:t>
              </a:r>
              <a:r>
                <a:rPr lang="zh-CN" altLang="en-US" dirty="0">
                  <a:cs typeface="+mn-ea"/>
                  <a:sym typeface="+mn-lt"/>
                </a:rPr>
                <a:t> </a:t>
              </a:r>
              <a:endParaRPr lang="en-US" altLang="zh-CN" dirty="0">
                <a:cs typeface="+mn-ea"/>
                <a:sym typeface="+mn-lt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0CD4119-3A07-48B4-A584-882876DB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5237" y="1539726"/>
              <a:ext cx="3167063" cy="2028147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D2F6D2D-CF2C-477E-B43B-6ED96E0F575D}"/>
                </a:ext>
              </a:extLst>
            </p:cNvPr>
            <p:cNvSpPr txBox="1"/>
            <p:nvPr/>
          </p:nvSpPr>
          <p:spPr>
            <a:xfrm>
              <a:off x="8548433" y="3893778"/>
              <a:ext cx="1300667" cy="4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5-way 1-shot</a:t>
              </a:r>
              <a:r>
                <a:rPr lang="zh-CN" altLang="en-US" dirty="0">
                  <a:cs typeface="+mn-ea"/>
                  <a:sym typeface="+mn-lt"/>
                </a:rPr>
                <a:t> 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4CB131C-6857-4534-92EE-212292D92E47}"/>
              </a:ext>
            </a:extLst>
          </p:cNvPr>
          <p:cNvSpPr txBox="1"/>
          <p:nvPr/>
        </p:nvSpPr>
        <p:spPr>
          <a:xfrm>
            <a:off x="6532446" y="4403753"/>
            <a:ext cx="4146274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Way</a:t>
            </a:r>
            <a:r>
              <a:rPr lang="zh-CN" altLang="en-US" dirty="0">
                <a:cs typeface="+mn-ea"/>
                <a:sym typeface="+mn-lt"/>
              </a:rPr>
              <a:t>：元任务的类别数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6C5361-B260-4F1D-984B-DCD600E2DB2A}"/>
              </a:ext>
            </a:extLst>
          </p:cNvPr>
          <p:cNvSpPr txBox="1"/>
          <p:nvPr/>
        </p:nvSpPr>
        <p:spPr>
          <a:xfrm>
            <a:off x="6532446" y="4850456"/>
            <a:ext cx="4146274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Shot</a:t>
            </a:r>
            <a:r>
              <a:rPr lang="zh-CN" altLang="en-US" dirty="0">
                <a:cs typeface="+mn-ea"/>
                <a:sym typeface="+mn-lt"/>
              </a:rPr>
              <a:t>：元任务支撑集中每一类的样本数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69754DC-4B48-40DC-A211-4D97722A72AC}"/>
              </a:ext>
            </a:extLst>
          </p:cNvPr>
          <p:cNvGrpSpPr/>
          <p:nvPr/>
        </p:nvGrpSpPr>
        <p:grpSpPr>
          <a:xfrm>
            <a:off x="463826" y="5522913"/>
            <a:ext cx="4606344" cy="542095"/>
            <a:chOff x="530501" y="5522913"/>
            <a:chExt cx="4606344" cy="542095"/>
          </a:xfrm>
        </p:grpSpPr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CB3E5C4A-C4B0-4957-98A0-AABB1ACF4E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39333"/>
                </p:ext>
              </p:extLst>
            </p:nvPr>
          </p:nvGraphicFramePr>
          <p:xfrm>
            <a:off x="963307" y="5628445"/>
            <a:ext cx="4173538" cy="4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914" name="Equation" r:id="rId6" imgW="2450880" imgH="253800" progId="Equation.DSMT4">
                    <p:embed/>
                  </p:oleObj>
                </mc:Choice>
                <mc:Fallback>
                  <p:oleObj name="Equation" r:id="rId6" imgW="245088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2CE32965-B99F-40EF-B49E-A72A68CB2C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3307" y="5628445"/>
                          <a:ext cx="4173538" cy="4365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6C5F79E-35F9-4BB5-BE10-07559785EF16}"/>
                </a:ext>
              </a:extLst>
            </p:cNvPr>
            <p:cNvSpPr txBox="1"/>
            <p:nvPr/>
          </p:nvSpPr>
          <p:spPr>
            <a:xfrm>
              <a:off x="530501" y="5522913"/>
              <a:ext cx="601539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cs typeface="+mn-ea"/>
                  <a:sym typeface="+mn-lt"/>
                </a:rPr>
                <a:t>域：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02FF9632-0BA7-4164-BA33-CE4A5DA93A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40727"/>
              </p:ext>
            </p:extLst>
          </p:nvPr>
        </p:nvGraphicFramePr>
        <p:xfrm>
          <a:off x="6547286" y="5579625"/>
          <a:ext cx="80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15" name="Equation" r:id="rId8" imgW="469800" imgH="228600" progId="Equation.DSMT4">
                  <p:embed/>
                </p:oleObj>
              </mc:Choice>
              <mc:Fallback>
                <p:oleObj name="Equation" r:id="rId8" imgW="469800" imgH="22860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CB3E5C4A-C4B0-4957-98A0-AABB1ACF4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7286" y="5579625"/>
                        <a:ext cx="800100" cy="393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82CB9DFD-4332-40ED-9949-3F347C57EED5}"/>
              </a:ext>
            </a:extLst>
          </p:cNvPr>
          <p:cNvSpPr txBox="1"/>
          <p:nvPr/>
        </p:nvSpPr>
        <p:spPr>
          <a:xfrm>
            <a:off x="7347386" y="5526516"/>
            <a:ext cx="4146274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元任务中第 </a:t>
            </a:r>
            <a:r>
              <a:rPr lang="en-US" altLang="zh-CN" i="1" dirty="0">
                <a:cs typeface="+mn-ea"/>
                <a:sym typeface="+mn-lt"/>
              </a:rPr>
              <a:t>k </a:t>
            </a:r>
            <a:r>
              <a:rPr lang="zh-CN" altLang="en-US" dirty="0">
                <a:cs typeface="+mn-ea"/>
                <a:sym typeface="+mn-lt"/>
              </a:rPr>
              <a:t>类支撑集和查询集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E4125AC-9CF2-4C74-AB60-772AF1991EC1}"/>
              </a:ext>
            </a:extLst>
          </p:cNvPr>
          <p:cNvSpPr txBox="1"/>
          <p:nvPr/>
        </p:nvSpPr>
        <p:spPr>
          <a:xfrm>
            <a:off x="5070170" y="2025370"/>
            <a:ext cx="2429086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一个标准的分类任务</a:t>
            </a:r>
            <a:endParaRPr lang="en-US" altLang="zh-CN" sz="1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67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487114"/>
            <a:ext cx="10515600" cy="64241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跨域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923CD8-3D63-4FA3-9ABC-D93238FA6BF4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6D23700-42A1-47CA-BD41-84391DA91926}"/>
              </a:ext>
            </a:extLst>
          </p:cNvPr>
          <p:cNvSpPr txBox="1"/>
          <p:nvPr/>
        </p:nvSpPr>
        <p:spPr>
          <a:xfrm>
            <a:off x="3601213" y="4983388"/>
            <a:ext cx="468254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在一个域上训练的模型在新的域上表现不好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8CB98E-1586-4B64-B6A1-22056E27FBC9}"/>
              </a:ext>
            </a:extLst>
          </p:cNvPr>
          <p:cNvGrpSpPr/>
          <p:nvPr/>
        </p:nvGrpSpPr>
        <p:grpSpPr>
          <a:xfrm>
            <a:off x="2767418" y="1737688"/>
            <a:ext cx="6516273" cy="3245700"/>
            <a:chOff x="350142" y="1337134"/>
            <a:chExt cx="6516273" cy="32457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6ABA94-DF7B-41FA-9A74-67455DB80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882" y="1389336"/>
              <a:ext cx="2981533" cy="274486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20CAE1-4100-415F-B2DE-82FE8C8D7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9773"/>
            <a:stretch/>
          </p:blipFill>
          <p:spPr>
            <a:xfrm>
              <a:off x="350142" y="1337134"/>
              <a:ext cx="3119484" cy="2825327"/>
            </a:xfrm>
            <a:prstGeom prst="rect">
              <a:avLst/>
            </a:prstGeom>
          </p:spPr>
        </p:pic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DA86AFD1-941C-4FF6-A853-7BBE94A1B79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8030150"/>
                </p:ext>
              </p:extLst>
            </p:nvPr>
          </p:nvGraphicFramePr>
          <p:xfrm>
            <a:off x="1747959" y="4190722"/>
            <a:ext cx="323850" cy="392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932" name="Equation" r:id="rId6" imgW="190440" imgH="228600" progId="Equation.DSMT4">
                    <p:embed/>
                  </p:oleObj>
                </mc:Choice>
                <mc:Fallback>
                  <p:oleObj name="Equation" r:id="rId6" imgW="190440" imgH="228600" progId="Equation.DSMT4">
                    <p:embed/>
                    <p:pic>
                      <p:nvPicPr>
                        <p:cNvPr id="36" name="对象 35">
                          <a:extLst>
                            <a:ext uri="{FF2B5EF4-FFF2-40B4-BE49-F238E27FC236}">
                              <a16:creationId xmlns:a16="http://schemas.microsoft.com/office/drawing/2014/main" id="{CB3E5C4A-C4B0-4957-98A0-AABB1ACF4E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7959" y="4190722"/>
                          <a:ext cx="323850" cy="3921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5B66EF80-648C-43AA-97EE-7A3C4B6D3A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7918525"/>
                </p:ext>
              </p:extLst>
            </p:nvPr>
          </p:nvGraphicFramePr>
          <p:xfrm>
            <a:off x="5203404" y="4190721"/>
            <a:ext cx="344487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933" name="Equation" r:id="rId8" imgW="203040" imgH="228600" progId="Equation.DSMT4">
                    <p:embed/>
                  </p:oleObj>
                </mc:Choice>
                <mc:Fallback>
                  <p:oleObj name="Equation" r:id="rId8" imgW="203040" imgH="22860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DA86AFD1-941C-4FF6-A853-7BBE94A1B7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3404" y="4190721"/>
                          <a:ext cx="344487" cy="3921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4FAFF9D-D740-4C27-BA59-C1C4A1603A08}"/>
              </a:ext>
            </a:extLst>
          </p:cNvPr>
          <p:cNvSpPr txBox="1"/>
          <p:nvPr/>
        </p:nvSpPr>
        <p:spPr>
          <a:xfrm>
            <a:off x="3545630" y="5442103"/>
            <a:ext cx="468254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如何提升在新域上的泛化能力？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72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621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原型网络及其变体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129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模型结构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DBF526-B2D0-4948-AC8E-AFF7C5BF2790}"/>
              </a:ext>
            </a:extLst>
          </p:cNvPr>
          <p:cNvSpPr/>
          <p:nvPr/>
        </p:nvSpPr>
        <p:spPr>
          <a:xfrm>
            <a:off x="463826" y="1452159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根据到支撑集每一类的距离来判断所属类别：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A40EDF5-BD9B-4D70-BE11-CF809679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39" y="4355878"/>
            <a:ext cx="4761242" cy="1673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7EC9C4-DDB8-48F4-9BF4-06D04E3F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928" y="1889945"/>
            <a:ext cx="3167063" cy="20281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C47267-E1DD-4D66-9F02-9DA64250A61F}"/>
              </a:ext>
            </a:extLst>
          </p:cNvPr>
          <p:cNvSpPr txBox="1"/>
          <p:nvPr/>
        </p:nvSpPr>
        <p:spPr>
          <a:xfrm>
            <a:off x="2259416" y="3907948"/>
            <a:ext cx="165168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N-way K-shot</a:t>
            </a:r>
            <a:r>
              <a:rPr lang="zh-CN" altLang="en-US" dirty="0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2A56C1B-3862-4DE1-BA44-F0E52F12C0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979871"/>
              </p:ext>
            </p:extLst>
          </p:nvPr>
        </p:nvGraphicFramePr>
        <p:xfrm>
          <a:off x="7592011" y="1952199"/>
          <a:ext cx="242252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3" name="Equation" r:id="rId6" imgW="1422360" imgH="444240" progId="Equation.DSMT4">
                  <p:embed/>
                </p:oleObj>
              </mc:Choice>
              <mc:Fallback>
                <p:oleObj name="Equation" r:id="rId6" imgW="1422360" imgH="44424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CB3E5C4A-C4B0-4957-98A0-AABB1ACF4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2011" y="1952199"/>
                        <a:ext cx="2422525" cy="763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F3C4BD5-50A1-45E7-83DB-B4209161F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99356"/>
              </p:ext>
            </p:extLst>
          </p:nvPr>
        </p:nvGraphicFramePr>
        <p:xfrm>
          <a:off x="7023877" y="2847681"/>
          <a:ext cx="40227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4" name="Equation" r:id="rId8" imgW="2361960" imgH="660240" progId="Equation.DSMT4">
                  <p:embed/>
                </p:oleObj>
              </mc:Choice>
              <mc:Fallback>
                <p:oleObj name="Equation" r:id="rId8" imgW="2361960" imgH="6602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2A56C1B-3862-4DE1-BA44-F0E52F12C0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877" y="2847681"/>
                        <a:ext cx="4022725" cy="1133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0753D5E-EC5B-4B30-9087-73E433A4E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77312"/>
              </p:ext>
            </p:extLst>
          </p:nvPr>
        </p:nvGraphicFramePr>
        <p:xfrm>
          <a:off x="7559725" y="4060650"/>
          <a:ext cx="32226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5" name="Equation" r:id="rId10" imgW="1892160" imgH="253800" progId="Equation.DSMT4">
                  <p:embed/>
                </p:oleObj>
              </mc:Choice>
              <mc:Fallback>
                <p:oleObj name="Equation" r:id="rId10" imgW="1892160" imgH="2538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F3C4BD5-50A1-45E7-83DB-B4209161F1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9725" y="4060650"/>
                        <a:ext cx="3222625" cy="436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B1E9694B-80DF-4483-90C3-7E5AB3A69BA4}"/>
              </a:ext>
            </a:extLst>
          </p:cNvPr>
          <p:cNvSpPr/>
          <p:nvPr/>
        </p:nvSpPr>
        <p:spPr>
          <a:xfrm>
            <a:off x="7023877" y="4823213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其中 </a:t>
            </a:r>
            <a:r>
              <a:rPr lang="en-US" altLang="zh-CN" i="1" dirty="0">
                <a:cs typeface="+mn-ea"/>
                <a:sym typeface="+mn-lt"/>
              </a:rPr>
              <a:t>f </a:t>
            </a:r>
            <a:r>
              <a:rPr lang="zh-CN" altLang="en-US" dirty="0">
                <a:cs typeface="+mn-ea"/>
                <a:sym typeface="+mn-lt"/>
              </a:rPr>
              <a:t>为特征提取器， 比如</a:t>
            </a:r>
            <a:r>
              <a:rPr lang="en-US" altLang="zh-CN" dirty="0">
                <a:cs typeface="+mn-ea"/>
                <a:sym typeface="+mn-lt"/>
              </a:rPr>
              <a:t>CNN</a:t>
            </a:r>
            <a:r>
              <a:rPr lang="zh-CN" altLang="en-US" dirty="0">
                <a:cs typeface="+mn-ea"/>
                <a:sym typeface="+mn-lt"/>
              </a:rPr>
              <a:t>网络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548AD3-71D9-41E7-96C6-CD806B26CD7D}"/>
              </a:ext>
            </a:extLst>
          </p:cNvPr>
          <p:cNvSpPr txBox="1"/>
          <p:nvPr/>
        </p:nvSpPr>
        <p:spPr>
          <a:xfrm>
            <a:off x="6887424" y="5844547"/>
            <a:ext cx="5108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实际上是学一个好的距离来构建最近邻分类器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795D89-5DB7-4859-A618-0A073EE84FBB}"/>
              </a:ext>
            </a:extLst>
          </p:cNvPr>
          <p:cNvSpPr/>
          <p:nvPr/>
        </p:nvSpPr>
        <p:spPr>
          <a:xfrm>
            <a:off x="7777067" y="5293773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cs typeface="+mn-ea"/>
                <a:sym typeface="+mn-lt"/>
              </a:rPr>
              <a:t>d </a:t>
            </a:r>
            <a:r>
              <a:rPr lang="en-US" altLang="zh-CN" dirty="0">
                <a:cs typeface="+mn-ea"/>
                <a:sym typeface="+mn-lt"/>
              </a:rPr>
              <a:t>: </a:t>
            </a:r>
            <a:r>
              <a:rPr lang="zh-CN" altLang="en-US" dirty="0">
                <a:cs typeface="+mn-ea"/>
                <a:sym typeface="+mn-lt"/>
              </a:rPr>
              <a:t>特征空间上的欧式距离</a:t>
            </a:r>
          </a:p>
        </p:txBody>
      </p:sp>
    </p:spTree>
    <p:extLst>
      <p:ext uri="{BB962C8B-B14F-4D97-AF65-F5344CB8AC3E}">
        <p14:creationId xmlns:p14="http://schemas.microsoft.com/office/powerpoint/2010/main" val="268140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69425-3A16-432C-BD76-253AEAF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77" y="12659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模型类比</a:t>
            </a:r>
          </a:p>
        </p:txBody>
      </p:sp>
      <p:sp>
        <p:nvSpPr>
          <p:cNvPr id="115" name="Rectangle 2">
            <a:extLst>
              <a:ext uri="{FF2B5EF4-FFF2-40B4-BE49-F238E27FC236}">
                <a16:creationId xmlns:a16="http://schemas.microsoft.com/office/drawing/2014/main" id="{28BDB09D-7058-4C6D-BB99-4C714BB78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DBF526-B2D0-4948-AC8E-AFF7C5BF2790}"/>
              </a:ext>
            </a:extLst>
          </p:cNvPr>
          <p:cNvSpPr/>
          <p:nvPr/>
        </p:nvSpPr>
        <p:spPr>
          <a:xfrm>
            <a:off x="463826" y="13498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孪生网络：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EC2E733-219C-4011-A4F3-7BC982878EE5}"/>
              </a:ext>
            </a:extLst>
          </p:cNvPr>
          <p:cNvCxnSpPr/>
          <p:nvPr/>
        </p:nvCxnSpPr>
        <p:spPr>
          <a:xfrm>
            <a:off x="463826" y="1219200"/>
            <a:ext cx="1117158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EA02DD1-1D7D-474E-918A-B685B582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3" y="1719211"/>
            <a:ext cx="4732864" cy="21059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E571DF-01A1-40E2-99BC-FBCA0489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8547"/>
            <a:ext cx="4360752" cy="22910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97154F-7494-4865-9180-6AEB3E8F8375}"/>
              </a:ext>
            </a:extLst>
          </p:cNvPr>
          <p:cNvSpPr/>
          <p:nvPr/>
        </p:nvSpPr>
        <p:spPr>
          <a:xfrm>
            <a:off x="6049617" y="1349879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RelationNet</a:t>
            </a:r>
            <a:r>
              <a:rPr lang="zh-CN" altLang="en-US" dirty="0">
                <a:cs typeface="+mn-ea"/>
                <a:sym typeface="+mn-lt"/>
              </a:rPr>
              <a:t>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8E3761-AF16-47ED-A87F-3DF4BB9FF6CD}"/>
              </a:ext>
            </a:extLst>
          </p:cNvPr>
          <p:cNvSpPr/>
          <p:nvPr/>
        </p:nvSpPr>
        <p:spPr>
          <a:xfrm>
            <a:off x="7320943" y="5323455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MatchNet</a:t>
            </a:r>
            <a:r>
              <a:rPr lang="en-US" altLang="zh-CN" dirty="0">
                <a:cs typeface="+mn-ea"/>
                <a:sym typeface="+mn-lt"/>
              </a:rPr>
              <a:t>: cos</a:t>
            </a:r>
            <a:r>
              <a:rPr lang="zh-CN" altLang="en-US" dirty="0">
                <a:cs typeface="+mn-ea"/>
                <a:sym typeface="+mn-lt"/>
              </a:rPr>
              <a:t>距离，</a:t>
            </a:r>
            <a:r>
              <a:rPr lang="en-US" altLang="zh-CN" dirty="0">
                <a:cs typeface="+mn-ea"/>
                <a:sym typeface="+mn-lt"/>
              </a:rPr>
              <a:t>attention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E84917C-F633-4937-AACD-BAE6AE0F6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26" y="4486260"/>
            <a:ext cx="6148405" cy="193574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F7065F8-4F83-45B2-8C2F-DA946E1FF818}"/>
              </a:ext>
            </a:extLst>
          </p:cNvPr>
          <p:cNvSpPr/>
          <p:nvPr/>
        </p:nvSpPr>
        <p:spPr>
          <a:xfrm>
            <a:off x="463826" y="396650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DeepEMD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6697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zxqkxtm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1281</Words>
  <Application>Microsoft Office PowerPoint</Application>
  <PresentationFormat>宽屏</PresentationFormat>
  <Paragraphs>203</Paragraphs>
  <Slides>36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Arial</vt:lpstr>
      <vt:lpstr>Times New Roman</vt:lpstr>
      <vt:lpstr>Office 主题​​</vt:lpstr>
      <vt:lpstr>Equation</vt:lpstr>
      <vt:lpstr>PowerPoint 演示文稿</vt:lpstr>
      <vt:lpstr>跨域小样本学习</vt:lpstr>
      <vt:lpstr>问题引入</vt:lpstr>
      <vt:lpstr>小样本学习</vt:lpstr>
      <vt:lpstr>N-way K-shot</vt:lpstr>
      <vt:lpstr>跨域</vt:lpstr>
      <vt:lpstr>原型网络及其变体</vt:lpstr>
      <vt:lpstr>模型结构</vt:lpstr>
      <vt:lpstr>模型类比</vt:lpstr>
      <vt:lpstr>模型类比</vt:lpstr>
      <vt:lpstr>模型类比</vt:lpstr>
      <vt:lpstr>结果对比</vt:lpstr>
      <vt:lpstr>小结</vt:lpstr>
      <vt:lpstr>Loss的改进</vt:lpstr>
      <vt:lpstr>W/B</vt:lpstr>
      <vt:lpstr>Margin-Softmax</vt:lpstr>
      <vt:lpstr>NormFace和CosFace</vt:lpstr>
      <vt:lpstr>小结</vt:lpstr>
      <vt:lpstr>跨域策略</vt:lpstr>
      <vt:lpstr>参数迁移</vt:lpstr>
      <vt:lpstr>跨域特征</vt:lpstr>
      <vt:lpstr>PowerPoint 演示文稿</vt:lpstr>
      <vt:lpstr>再生核Hilbert空间上的MMD</vt:lpstr>
      <vt:lpstr>再生核Hilbert空间上的MMD</vt:lpstr>
      <vt:lpstr>再生核Hilbert空间上的MMD</vt:lpstr>
      <vt:lpstr>DANN对抗</vt:lpstr>
      <vt:lpstr>MDD对抗</vt:lpstr>
      <vt:lpstr>MDD对抗</vt:lpstr>
      <vt:lpstr>MLMT</vt:lpstr>
      <vt:lpstr>MLMT</vt:lpstr>
      <vt:lpstr>LFT分布模拟</vt:lpstr>
      <vt:lpstr>LFT分布模拟</vt:lpstr>
      <vt:lpstr>LFT分布模拟</vt:lpstr>
      <vt:lpstr>小结</vt:lpstr>
      <vt:lpstr>其他</vt:lpstr>
      <vt:lpstr>其他技巧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卷积神经网络及一些思考</dc:title>
  <dc:creator>涛 任</dc:creator>
  <cp:lastModifiedBy>LENOVO</cp:lastModifiedBy>
  <cp:revision>1395</cp:revision>
  <dcterms:created xsi:type="dcterms:W3CDTF">2019-11-29T01:51:05Z</dcterms:created>
  <dcterms:modified xsi:type="dcterms:W3CDTF">2020-12-04T06:32:30Z</dcterms:modified>
</cp:coreProperties>
</file>